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4.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5.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6.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7.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notesSlides/notesSlide8.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notesSlides/notesSlide9.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10.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notesSlides/notesSlide11.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notesSlides/notesSlide12.xml" ContentType="application/vnd.openxmlformats-officedocument.presentationml.notesSlid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13.xml" ContentType="application/vnd.openxmlformats-officedocument.presentationml.notesSlide+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notesSlides/notesSlide14.xml" ContentType="application/vnd.openxmlformats-officedocument.presentationml.notesSlide+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notesSlides/notesSlide15.xml" ContentType="application/vnd.openxmlformats-officedocument.presentationml.notesSlide+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notesSlides/notesSlide16.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notesSlides/notesSlide17.xml" ContentType="application/vnd.openxmlformats-officedocument.presentationml.notesSlide+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notesSlides/notesSlide18.xml" ContentType="application/vnd.openxmlformats-officedocument.presentationml.notesSlide+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notesSlides/notesSlide19.xml" ContentType="application/vnd.openxmlformats-officedocument.presentationml.notesSlide+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notesSlides/notesSlide20.xml" ContentType="application/vnd.openxmlformats-officedocument.presentationml.notesSlide+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notesSlides/notesSlide21.xml" ContentType="application/vnd.openxmlformats-officedocument.presentationml.notesSlide+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notesSlides/notesSlide22.xml" ContentType="application/vnd.openxmlformats-officedocument.presentationml.notesSlide+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notesSlides/notesSlide23.xml" ContentType="application/vnd.openxmlformats-officedocument.presentationml.notesSlide+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notesSlides/notesSlide24.xml" ContentType="application/vnd.openxmlformats-officedocument.presentationml.notesSlide+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notesSlides/notesSlide25.xml" ContentType="application/vnd.openxmlformats-officedocument.presentationml.notesSlide+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handoutMasterIdLst>
    <p:handoutMasterId r:id="rId29"/>
  </p:handoutMasterIdLst>
  <p:sldIdLst>
    <p:sldId id="257" r:id="rId2"/>
    <p:sldId id="261" r:id="rId3"/>
    <p:sldId id="277" r:id="rId4"/>
    <p:sldId id="276" r:id="rId5"/>
    <p:sldId id="333" r:id="rId6"/>
    <p:sldId id="268" r:id="rId7"/>
    <p:sldId id="307" r:id="rId8"/>
    <p:sldId id="270" r:id="rId9"/>
    <p:sldId id="334" r:id="rId10"/>
    <p:sldId id="308" r:id="rId11"/>
    <p:sldId id="272" r:id="rId12"/>
    <p:sldId id="280" r:id="rId13"/>
    <p:sldId id="278" r:id="rId14"/>
    <p:sldId id="355" r:id="rId15"/>
    <p:sldId id="304" r:id="rId16"/>
    <p:sldId id="305" r:id="rId17"/>
    <p:sldId id="279" r:id="rId18"/>
    <p:sldId id="306" r:id="rId19"/>
    <p:sldId id="302" r:id="rId20"/>
    <p:sldId id="325" r:id="rId21"/>
    <p:sldId id="303" r:id="rId22"/>
    <p:sldId id="282" r:id="rId23"/>
    <p:sldId id="310" r:id="rId24"/>
    <p:sldId id="309" r:id="rId25"/>
    <p:sldId id="311" r:id="rId26"/>
    <p:sldId id="263" r:id="rId27"/>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63" d="100"/>
          <a:sy n="163" d="100"/>
        </p:scale>
        <p:origin x="150"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2024-04-21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2024-04-21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2024-04-21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2024-04-21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2024-04-21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2024-04-21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2024-04-21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2024-04-21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2024-04-21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2024-04-21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2024-04-21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2024-04-21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2024-04-21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2024-04-21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44.xml"/><Relationship Id="rId7" Type="http://schemas.openxmlformats.org/officeDocument/2006/relationships/image" Target="../media/image7.png"/><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notesSlide" Target="../notesSlides/notesSlide10.xml"/><Relationship Id="rId5" Type="http://schemas.openxmlformats.org/officeDocument/2006/relationships/slideLayout" Target="../slideLayouts/slideLayout2.xml"/><Relationship Id="rId4" Type="http://schemas.openxmlformats.org/officeDocument/2006/relationships/tags" Target="../tags/tag45.xml"/></Relationships>
</file>

<file path=ppt/slides/_rels/slide11.xml.rels><?xml version="1.0" encoding="UTF-8" standalone="yes"?>
<Relationships xmlns="http://schemas.openxmlformats.org/package/2006/relationships"><Relationship Id="rId8" Type="http://schemas.openxmlformats.org/officeDocument/2006/relationships/tags" Target="../tags/tag53.xml"/><Relationship Id="rId13" Type="http://schemas.openxmlformats.org/officeDocument/2006/relationships/tags" Target="../tags/tag58.xml"/><Relationship Id="rId18" Type="http://schemas.openxmlformats.org/officeDocument/2006/relationships/image" Target="../media/image8.png"/><Relationship Id="rId3" Type="http://schemas.openxmlformats.org/officeDocument/2006/relationships/tags" Target="../tags/tag48.xml"/><Relationship Id="rId21" Type="http://schemas.openxmlformats.org/officeDocument/2006/relationships/image" Target="../media/image11.png"/><Relationship Id="rId7" Type="http://schemas.openxmlformats.org/officeDocument/2006/relationships/tags" Target="../tags/tag52.xml"/><Relationship Id="rId12" Type="http://schemas.openxmlformats.org/officeDocument/2006/relationships/tags" Target="../tags/tag57.xml"/><Relationship Id="rId17" Type="http://schemas.openxmlformats.org/officeDocument/2006/relationships/image" Target="../media/image4.png"/><Relationship Id="rId2" Type="http://schemas.openxmlformats.org/officeDocument/2006/relationships/tags" Target="../tags/tag47.xml"/><Relationship Id="rId16" Type="http://schemas.openxmlformats.org/officeDocument/2006/relationships/image" Target="../media/image5.png"/><Relationship Id="rId20" Type="http://schemas.openxmlformats.org/officeDocument/2006/relationships/image" Target="../media/image10.png"/><Relationship Id="rId1" Type="http://schemas.openxmlformats.org/officeDocument/2006/relationships/tags" Target="../tags/tag46.xml"/><Relationship Id="rId6" Type="http://schemas.openxmlformats.org/officeDocument/2006/relationships/tags" Target="../tags/tag51.xml"/><Relationship Id="rId11" Type="http://schemas.openxmlformats.org/officeDocument/2006/relationships/tags" Target="../tags/tag56.xml"/><Relationship Id="rId5" Type="http://schemas.openxmlformats.org/officeDocument/2006/relationships/tags" Target="../tags/tag50.xml"/><Relationship Id="rId15" Type="http://schemas.openxmlformats.org/officeDocument/2006/relationships/notesSlide" Target="../notesSlides/notesSlide11.xml"/><Relationship Id="rId23" Type="http://schemas.openxmlformats.org/officeDocument/2006/relationships/image" Target="../media/image13.png"/><Relationship Id="rId10" Type="http://schemas.openxmlformats.org/officeDocument/2006/relationships/tags" Target="../tags/tag55.xml"/><Relationship Id="rId19" Type="http://schemas.openxmlformats.org/officeDocument/2006/relationships/image" Target="../media/image9.png"/><Relationship Id="rId4" Type="http://schemas.openxmlformats.org/officeDocument/2006/relationships/tags" Target="../tags/tag49.xml"/><Relationship Id="rId9" Type="http://schemas.openxmlformats.org/officeDocument/2006/relationships/tags" Target="../tags/tag54.xml"/><Relationship Id="rId14" Type="http://schemas.openxmlformats.org/officeDocument/2006/relationships/slideLayout" Target="../slideLayouts/slideLayout2.xml"/><Relationship Id="rId22"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61.xml"/><Relationship Id="rId7" Type="http://schemas.openxmlformats.org/officeDocument/2006/relationships/tags" Target="../tags/tag65.xml"/><Relationship Id="rId12" Type="http://schemas.openxmlformats.org/officeDocument/2006/relationships/image" Target="../media/image14.png"/><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tags" Target="../tags/tag64.xml"/><Relationship Id="rId11" Type="http://schemas.openxmlformats.org/officeDocument/2006/relationships/image" Target="../media/image4.png"/><Relationship Id="rId5" Type="http://schemas.openxmlformats.org/officeDocument/2006/relationships/tags" Target="../tags/tag63.xml"/><Relationship Id="rId10" Type="http://schemas.openxmlformats.org/officeDocument/2006/relationships/image" Target="../media/image5.png"/><Relationship Id="rId4" Type="http://schemas.openxmlformats.org/officeDocument/2006/relationships/tags" Target="../tags/tag62.xml"/><Relationship Id="rId9"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3.xml"/><Relationship Id="rId3" Type="http://schemas.openxmlformats.org/officeDocument/2006/relationships/tags" Target="../tags/tag68.xml"/><Relationship Id="rId7" Type="http://schemas.openxmlformats.org/officeDocument/2006/relationships/slideLayout" Target="../slideLayouts/slideLayout2.xml"/><Relationship Id="rId2" Type="http://schemas.openxmlformats.org/officeDocument/2006/relationships/tags" Target="../tags/tag67.xml"/><Relationship Id="rId1" Type="http://schemas.openxmlformats.org/officeDocument/2006/relationships/tags" Target="../tags/tag66.xml"/><Relationship Id="rId6" Type="http://schemas.openxmlformats.org/officeDocument/2006/relationships/tags" Target="../tags/tag71.xml"/><Relationship Id="rId5" Type="http://schemas.openxmlformats.org/officeDocument/2006/relationships/tags" Target="../tags/tag70.xml"/><Relationship Id="rId10" Type="http://schemas.openxmlformats.org/officeDocument/2006/relationships/image" Target="../media/image4.png"/><Relationship Id="rId4" Type="http://schemas.openxmlformats.org/officeDocument/2006/relationships/tags" Target="../tags/tag69.xml"/><Relationship Id="rId9" Type="http://schemas.openxmlformats.org/officeDocument/2006/relationships/image" Target="../media/image5.png"/></Relationships>
</file>

<file path=ppt/slides/_rels/slide14.xml.rels><?xml version="1.0" encoding="UTF-8" standalone="yes"?>
<Relationships xmlns="http://schemas.openxmlformats.org/package/2006/relationships"><Relationship Id="rId8" Type="http://schemas.openxmlformats.org/officeDocument/2006/relationships/notesSlide" Target="../notesSlides/notesSlide14.xml"/><Relationship Id="rId3" Type="http://schemas.openxmlformats.org/officeDocument/2006/relationships/tags" Target="../tags/tag74.xml"/><Relationship Id="rId7" Type="http://schemas.openxmlformats.org/officeDocument/2006/relationships/slideLayout" Target="../slideLayouts/slideLayout2.xml"/><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tags" Target="../tags/tag77.xml"/><Relationship Id="rId5" Type="http://schemas.openxmlformats.org/officeDocument/2006/relationships/tags" Target="../tags/tag76.xml"/><Relationship Id="rId10" Type="http://schemas.openxmlformats.org/officeDocument/2006/relationships/image" Target="../media/image4.png"/><Relationship Id="rId4" Type="http://schemas.openxmlformats.org/officeDocument/2006/relationships/tags" Target="../tags/tag75.xml"/><Relationship Id="rId9" Type="http://schemas.openxmlformats.org/officeDocument/2006/relationships/image" Target="../media/image5.png"/></Relationships>
</file>

<file path=ppt/slides/_rels/slide15.xml.rels><?xml version="1.0" encoding="UTF-8" standalone="yes"?>
<Relationships xmlns="http://schemas.openxmlformats.org/package/2006/relationships"><Relationship Id="rId8" Type="http://schemas.openxmlformats.org/officeDocument/2006/relationships/notesSlide" Target="../notesSlides/notesSlide15.xml"/><Relationship Id="rId3" Type="http://schemas.openxmlformats.org/officeDocument/2006/relationships/tags" Target="../tags/tag80.xml"/><Relationship Id="rId7" Type="http://schemas.openxmlformats.org/officeDocument/2006/relationships/slideLayout" Target="../slideLayouts/slideLayout2.xml"/><Relationship Id="rId2" Type="http://schemas.openxmlformats.org/officeDocument/2006/relationships/tags" Target="../tags/tag79.xml"/><Relationship Id="rId1" Type="http://schemas.openxmlformats.org/officeDocument/2006/relationships/tags" Target="../tags/tag78.xml"/><Relationship Id="rId6" Type="http://schemas.openxmlformats.org/officeDocument/2006/relationships/tags" Target="../tags/tag83.xml"/><Relationship Id="rId5" Type="http://schemas.openxmlformats.org/officeDocument/2006/relationships/tags" Target="../tags/tag82.xml"/><Relationship Id="rId10" Type="http://schemas.openxmlformats.org/officeDocument/2006/relationships/image" Target="../media/image4.png"/><Relationship Id="rId4" Type="http://schemas.openxmlformats.org/officeDocument/2006/relationships/tags" Target="../tags/tag81.xml"/><Relationship Id="rId9" Type="http://schemas.openxmlformats.org/officeDocument/2006/relationships/image" Target="../media/image5.png"/></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6.xml"/><Relationship Id="rId3" Type="http://schemas.openxmlformats.org/officeDocument/2006/relationships/tags" Target="../tags/tag86.xml"/><Relationship Id="rId7" Type="http://schemas.openxmlformats.org/officeDocument/2006/relationships/slideLayout" Target="../slideLayouts/slideLayout2.xml"/><Relationship Id="rId2" Type="http://schemas.openxmlformats.org/officeDocument/2006/relationships/tags" Target="../tags/tag85.xml"/><Relationship Id="rId1" Type="http://schemas.openxmlformats.org/officeDocument/2006/relationships/tags" Target="../tags/tag84.xml"/><Relationship Id="rId6" Type="http://schemas.openxmlformats.org/officeDocument/2006/relationships/tags" Target="../tags/tag89.xml"/><Relationship Id="rId5" Type="http://schemas.openxmlformats.org/officeDocument/2006/relationships/tags" Target="../tags/tag88.xml"/><Relationship Id="rId10" Type="http://schemas.openxmlformats.org/officeDocument/2006/relationships/image" Target="../media/image4.png"/><Relationship Id="rId4" Type="http://schemas.openxmlformats.org/officeDocument/2006/relationships/tags" Target="../tags/tag87.xml"/><Relationship Id="rId9" Type="http://schemas.openxmlformats.org/officeDocument/2006/relationships/image" Target="../media/image5.pn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7.xml"/><Relationship Id="rId3" Type="http://schemas.openxmlformats.org/officeDocument/2006/relationships/tags" Target="../tags/tag92.xml"/><Relationship Id="rId7" Type="http://schemas.openxmlformats.org/officeDocument/2006/relationships/slideLayout" Target="../slideLayouts/slideLayout2.xml"/><Relationship Id="rId2" Type="http://schemas.openxmlformats.org/officeDocument/2006/relationships/tags" Target="../tags/tag91.xml"/><Relationship Id="rId1" Type="http://schemas.openxmlformats.org/officeDocument/2006/relationships/tags" Target="../tags/tag90.xml"/><Relationship Id="rId6" Type="http://schemas.openxmlformats.org/officeDocument/2006/relationships/tags" Target="../tags/tag95.xml"/><Relationship Id="rId5" Type="http://schemas.openxmlformats.org/officeDocument/2006/relationships/tags" Target="../tags/tag94.xml"/><Relationship Id="rId10" Type="http://schemas.openxmlformats.org/officeDocument/2006/relationships/image" Target="../media/image4.png"/><Relationship Id="rId4" Type="http://schemas.openxmlformats.org/officeDocument/2006/relationships/tags" Target="../tags/tag93.xml"/><Relationship Id="rId9" Type="http://schemas.openxmlformats.org/officeDocument/2006/relationships/image" Target="../media/image5.png"/></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8.xml"/><Relationship Id="rId3" Type="http://schemas.openxmlformats.org/officeDocument/2006/relationships/tags" Target="../tags/tag98.xml"/><Relationship Id="rId7" Type="http://schemas.openxmlformats.org/officeDocument/2006/relationships/slideLayout" Target="../slideLayouts/slideLayout2.xml"/><Relationship Id="rId2" Type="http://schemas.openxmlformats.org/officeDocument/2006/relationships/tags" Target="../tags/tag97.xml"/><Relationship Id="rId1" Type="http://schemas.openxmlformats.org/officeDocument/2006/relationships/tags" Target="../tags/tag96.xml"/><Relationship Id="rId6" Type="http://schemas.openxmlformats.org/officeDocument/2006/relationships/tags" Target="../tags/tag101.xml"/><Relationship Id="rId5" Type="http://schemas.openxmlformats.org/officeDocument/2006/relationships/tags" Target="../tags/tag100.xml"/><Relationship Id="rId10" Type="http://schemas.openxmlformats.org/officeDocument/2006/relationships/image" Target="../media/image4.png"/><Relationship Id="rId4" Type="http://schemas.openxmlformats.org/officeDocument/2006/relationships/tags" Target="../tags/tag99.xml"/><Relationship Id="rId9" Type="http://schemas.openxmlformats.org/officeDocument/2006/relationships/image" Target="../media/image5.png"/></Relationships>
</file>

<file path=ppt/slides/_rels/slide19.xml.rels><?xml version="1.0" encoding="UTF-8" standalone="yes"?>
<Relationships xmlns="http://schemas.openxmlformats.org/package/2006/relationships"><Relationship Id="rId8" Type="http://schemas.openxmlformats.org/officeDocument/2006/relationships/notesSlide" Target="../notesSlides/notesSlide19.xml"/><Relationship Id="rId3" Type="http://schemas.openxmlformats.org/officeDocument/2006/relationships/tags" Target="../tags/tag104.xml"/><Relationship Id="rId7" Type="http://schemas.openxmlformats.org/officeDocument/2006/relationships/slideLayout" Target="../slideLayouts/slideLayout2.xml"/><Relationship Id="rId2" Type="http://schemas.openxmlformats.org/officeDocument/2006/relationships/tags" Target="../tags/tag103.xml"/><Relationship Id="rId1" Type="http://schemas.openxmlformats.org/officeDocument/2006/relationships/tags" Target="../tags/tag102.xml"/><Relationship Id="rId6" Type="http://schemas.openxmlformats.org/officeDocument/2006/relationships/tags" Target="../tags/tag107.xml"/><Relationship Id="rId5" Type="http://schemas.openxmlformats.org/officeDocument/2006/relationships/tags" Target="../tags/tag106.xml"/><Relationship Id="rId10" Type="http://schemas.openxmlformats.org/officeDocument/2006/relationships/image" Target="../media/image4.png"/><Relationship Id="rId4" Type="http://schemas.openxmlformats.org/officeDocument/2006/relationships/tags" Target="../tags/tag105.xml"/><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notesSlide" Target="../notesSlides/notesSlide20.xml"/><Relationship Id="rId3" Type="http://schemas.openxmlformats.org/officeDocument/2006/relationships/tags" Target="../tags/tag110.xml"/><Relationship Id="rId7" Type="http://schemas.openxmlformats.org/officeDocument/2006/relationships/slideLayout" Target="../slideLayouts/slideLayout2.xml"/><Relationship Id="rId2" Type="http://schemas.openxmlformats.org/officeDocument/2006/relationships/tags" Target="../tags/tag109.xml"/><Relationship Id="rId1" Type="http://schemas.openxmlformats.org/officeDocument/2006/relationships/tags" Target="../tags/tag108.xml"/><Relationship Id="rId6" Type="http://schemas.openxmlformats.org/officeDocument/2006/relationships/tags" Target="../tags/tag113.xml"/><Relationship Id="rId5" Type="http://schemas.openxmlformats.org/officeDocument/2006/relationships/tags" Target="../tags/tag112.xml"/><Relationship Id="rId10" Type="http://schemas.openxmlformats.org/officeDocument/2006/relationships/image" Target="../media/image4.png"/><Relationship Id="rId4" Type="http://schemas.openxmlformats.org/officeDocument/2006/relationships/tags" Target="../tags/tag111.xml"/><Relationship Id="rId9" Type="http://schemas.openxmlformats.org/officeDocument/2006/relationships/image" Target="../media/image5.png"/></Relationships>
</file>

<file path=ppt/slides/_rels/slide21.xml.rels><?xml version="1.0" encoding="UTF-8" standalone="yes"?>
<Relationships xmlns="http://schemas.openxmlformats.org/package/2006/relationships"><Relationship Id="rId8" Type="http://schemas.openxmlformats.org/officeDocument/2006/relationships/notesSlide" Target="../notesSlides/notesSlide21.xml"/><Relationship Id="rId3" Type="http://schemas.openxmlformats.org/officeDocument/2006/relationships/tags" Target="../tags/tag116.xml"/><Relationship Id="rId7" Type="http://schemas.openxmlformats.org/officeDocument/2006/relationships/slideLayout" Target="../slideLayouts/slideLayout2.xml"/><Relationship Id="rId2" Type="http://schemas.openxmlformats.org/officeDocument/2006/relationships/tags" Target="../tags/tag115.xml"/><Relationship Id="rId1" Type="http://schemas.openxmlformats.org/officeDocument/2006/relationships/tags" Target="../tags/tag114.xml"/><Relationship Id="rId6" Type="http://schemas.openxmlformats.org/officeDocument/2006/relationships/tags" Target="../tags/tag119.xml"/><Relationship Id="rId5" Type="http://schemas.openxmlformats.org/officeDocument/2006/relationships/tags" Target="../tags/tag118.xml"/><Relationship Id="rId10" Type="http://schemas.openxmlformats.org/officeDocument/2006/relationships/image" Target="../media/image4.png"/><Relationship Id="rId4" Type="http://schemas.openxmlformats.org/officeDocument/2006/relationships/tags" Target="../tags/tag117.xml"/><Relationship Id="rId9" Type="http://schemas.openxmlformats.org/officeDocument/2006/relationships/image" Target="../media/image5.png"/></Relationships>
</file>

<file path=ppt/slides/_rels/slide22.xml.rels><?xml version="1.0" encoding="UTF-8" standalone="yes"?>
<Relationships xmlns="http://schemas.openxmlformats.org/package/2006/relationships"><Relationship Id="rId8" Type="http://schemas.openxmlformats.org/officeDocument/2006/relationships/notesSlide" Target="../notesSlides/notesSlide22.xml"/><Relationship Id="rId3" Type="http://schemas.openxmlformats.org/officeDocument/2006/relationships/tags" Target="../tags/tag122.xml"/><Relationship Id="rId7" Type="http://schemas.openxmlformats.org/officeDocument/2006/relationships/slideLayout" Target="../slideLayouts/slideLayout2.xml"/><Relationship Id="rId2" Type="http://schemas.openxmlformats.org/officeDocument/2006/relationships/tags" Target="../tags/tag121.xml"/><Relationship Id="rId1" Type="http://schemas.openxmlformats.org/officeDocument/2006/relationships/tags" Target="../tags/tag120.xml"/><Relationship Id="rId6" Type="http://schemas.openxmlformats.org/officeDocument/2006/relationships/tags" Target="../tags/tag125.xml"/><Relationship Id="rId5" Type="http://schemas.openxmlformats.org/officeDocument/2006/relationships/tags" Target="../tags/tag124.xml"/><Relationship Id="rId10" Type="http://schemas.openxmlformats.org/officeDocument/2006/relationships/image" Target="../media/image4.png"/><Relationship Id="rId4" Type="http://schemas.openxmlformats.org/officeDocument/2006/relationships/tags" Target="../tags/tag123.xml"/><Relationship Id="rId9" Type="http://schemas.openxmlformats.org/officeDocument/2006/relationships/image" Target="../media/image5.png"/></Relationships>
</file>

<file path=ppt/slides/_rels/slide23.xml.rels><?xml version="1.0" encoding="UTF-8" standalone="yes"?>
<Relationships xmlns="http://schemas.openxmlformats.org/package/2006/relationships"><Relationship Id="rId8" Type="http://schemas.openxmlformats.org/officeDocument/2006/relationships/notesSlide" Target="../notesSlides/notesSlide23.xml"/><Relationship Id="rId3" Type="http://schemas.openxmlformats.org/officeDocument/2006/relationships/tags" Target="../tags/tag128.xml"/><Relationship Id="rId7" Type="http://schemas.openxmlformats.org/officeDocument/2006/relationships/slideLayout" Target="../slideLayouts/slideLayout2.xml"/><Relationship Id="rId2" Type="http://schemas.openxmlformats.org/officeDocument/2006/relationships/tags" Target="../tags/tag127.xml"/><Relationship Id="rId1" Type="http://schemas.openxmlformats.org/officeDocument/2006/relationships/tags" Target="../tags/tag126.xml"/><Relationship Id="rId6" Type="http://schemas.openxmlformats.org/officeDocument/2006/relationships/tags" Target="../tags/tag131.xml"/><Relationship Id="rId5" Type="http://schemas.openxmlformats.org/officeDocument/2006/relationships/tags" Target="../tags/tag130.xml"/><Relationship Id="rId10" Type="http://schemas.openxmlformats.org/officeDocument/2006/relationships/image" Target="../media/image4.png"/><Relationship Id="rId4" Type="http://schemas.openxmlformats.org/officeDocument/2006/relationships/tags" Target="../tags/tag129.xml"/><Relationship Id="rId9" Type="http://schemas.openxmlformats.org/officeDocument/2006/relationships/image" Target="../media/image5.png"/></Relationships>
</file>

<file path=ppt/slides/_rels/slide2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34.xml"/><Relationship Id="rId7" Type="http://schemas.openxmlformats.org/officeDocument/2006/relationships/image" Target="../media/image15.png"/><Relationship Id="rId2" Type="http://schemas.openxmlformats.org/officeDocument/2006/relationships/tags" Target="../tags/tag133.xml"/><Relationship Id="rId1" Type="http://schemas.openxmlformats.org/officeDocument/2006/relationships/tags" Target="../tags/tag132.xml"/><Relationship Id="rId6" Type="http://schemas.openxmlformats.org/officeDocument/2006/relationships/notesSlide" Target="../notesSlides/notesSlide24.xml"/><Relationship Id="rId5" Type="http://schemas.openxmlformats.org/officeDocument/2006/relationships/slideLayout" Target="../slideLayouts/slideLayout2.xml"/><Relationship Id="rId4" Type="http://schemas.openxmlformats.org/officeDocument/2006/relationships/tags" Target="../tags/tag135.xml"/></Relationships>
</file>

<file path=ppt/slides/_rels/slide25.xml.rels><?xml version="1.0" encoding="UTF-8" standalone="yes"?>
<Relationships xmlns="http://schemas.openxmlformats.org/package/2006/relationships"><Relationship Id="rId8" Type="http://schemas.openxmlformats.org/officeDocument/2006/relationships/notesSlide" Target="../notesSlides/notesSlide25.xml"/><Relationship Id="rId3" Type="http://schemas.openxmlformats.org/officeDocument/2006/relationships/tags" Target="../tags/tag138.xml"/><Relationship Id="rId7" Type="http://schemas.openxmlformats.org/officeDocument/2006/relationships/slideLayout" Target="../slideLayouts/slideLayout2.xml"/><Relationship Id="rId2" Type="http://schemas.openxmlformats.org/officeDocument/2006/relationships/tags" Target="../tags/tag137.xml"/><Relationship Id="rId1" Type="http://schemas.openxmlformats.org/officeDocument/2006/relationships/tags" Target="../tags/tag136.xml"/><Relationship Id="rId6" Type="http://schemas.openxmlformats.org/officeDocument/2006/relationships/tags" Target="../tags/tag141.xml"/><Relationship Id="rId5" Type="http://schemas.openxmlformats.org/officeDocument/2006/relationships/tags" Target="../tags/tag140.xml"/><Relationship Id="rId10" Type="http://schemas.openxmlformats.org/officeDocument/2006/relationships/image" Target="../media/image4.png"/><Relationship Id="rId4" Type="http://schemas.openxmlformats.org/officeDocument/2006/relationships/tags" Target="../tags/tag139.xml"/><Relationship Id="rId9"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tags" Target="../tags/tag144.xml"/><Relationship Id="rId2" Type="http://schemas.openxmlformats.org/officeDocument/2006/relationships/tags" Target="../tags/tag143.xml"/><Relationship Id="rId1" Type="http://schemas.openxmlformats.org/officeDocument/2006/relationships/tags" Target="../tags/tag142.xml"/><Relationship Id="rId6" Type="http://schemas.openxmlformats.org/officeDocument/2006/relationships/image" Target="../media/image16.png"/><Relationship Id="rId5" Type="http://schemas.openxmlformats.org/officeDocument/2006/relationships/notesSlide" Target="../notesSlides/notesSlide26.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tags" Target="../tags/tag5.xml"/><Relationship Id="rId7" Type="http://schemas.openxmlformats.org/officeDocument/2006/relationships/image" Target="../media/image4.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3" Type="http://schemas.openxmlformats.org/officeDocument/2006/relationships/tags" Target="../tags/tag8.xml"/><Relationship Id="rId7" Type="http://schemas.openxmlformats.org/officeDocument/2006/relationships/slideLayout" Target="../slideLayouts/slideLayout2.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5" Type="http://schemas.openxmlformats.org/officeDocument/2006/relationships/tags" Target="../tags/tag10.xml"/><Relationship Id="rId10" Type="http://schemas.openxmlformats.org/officeDocument/2006/relationships/image" Target="../media/image4.png"/><Relationship Id="rId4" Type="http://schemas.openxmlformats.org/officeDocument/2006/relationships/tags" Target="../tags/tag9.xm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3" Type="http://schemas.openxmlformats.org/officeDocument/2006/relationships/tags" Target="../tags/tag14.xml"/><Relationship Id="rId7"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tags" Target="../tags/tag17.xml"/><Relationship Id="rId5" Type="http://schemas.openxmlformats.org/officeDocument/2006/relationships/tags" Target="../tags/tag16.xml"/><Relationship Id="rId10" Type="http://schemas.openxmlformats.org/officeDocument/2006/relationships/image" Target="../media/image4.png"/><Relationship Id="rId4" Type="http://schemas.openxmlformats.org/officeDocument/2006/relationships/tags" Target="../tags/tag15.xml"/><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6.xml"/><Relationship Id="rId3" Type="http://schemas.openxmlformats.org/officeDocument/2006/relationships/tags" Target="../tags/tag20.xml"/><Relationship Id="rId7" Type="http://schemas.openxmlformats.org/officeDocument/2006/relationships/slideLayout" Target="../slideLayouts/slideLayout2.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tags" Target="../tags/tag23.xml"/><Relationship Id="rId5" Type="http://schemas.openxmlformats.org/officeDocument/2006/relationships/tags" Target="../tags/tag22.xml"/><Relationship Id="rId10" Type="http://schemas.openxmlformats.org/officeDocument/2006/relationships/image" Target="../media/image4.png"/><Relationship Id="rId4" Type="http://schemas.openxmlformats.org/officeDocument/2006/relationships/tags" Target="../tags/tag21.xm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26.xml"/><Relationship Id="rId7" Type="http://schemas.openxmlformats.org/officeDocument/2006/relationships/image" Target="../media/image6.png"/><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openxmlformats.org/officeDocument/2006/relationships/tags" Target="../tags/tag27.xml"/></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11" Type="http://schemas.openxmlformats.org/officeDocument/2006/relationships/image" Target="../media/image4.png"/><Relationship Id="rId5" Type="http://schemas.openxmlformats.org/officeDocument/2006/relationships/tags" Target="../tags/tag32.xml"/><Relationship Id="rId10" Type="http://schemas.openxmlformats.org/officeDocument/2006/relationships/image" Target="../media/image5.png"/><Relationship Id="rId4" Type="http://schemas.openxmlformats.org/officeDocument/2006/relationships/tags" Target="../tags/tag31.xml"/><Relationship Id="rId9"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37.xml"/><Relationship Id="rId7" Type="http://schemas.openxmlformats.org/officeDocument/2006/relationships/tags" Target="../tags/tag41.xml"/><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tags" Target="../tags/tag40.xml"/><Relationship Id="rId11" Type="http://schemas.openxmlformats.org/officeDocument/2006/relationships/image" Target="../media/image4.png"/><Relationship Id="rId5" Type="http://schemas.openxmlformats.org/officeDocument/2006/relationships/tags" Target="../tags/tag39.xml"/><Relationship Id="rId10" Type="http://schemas.openxmlformats.org/officeDocument/2006/relationships/image" Target="../media/image5.png"/><Relationship Id="rId4" Type="http://schemas.openxmlformats.org/officeDocument/2006/relationships/tags" Target="../tags/tag38.xml"/><Relationship Id="rId9"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a:stretch>
        </a:blipFill>
        <a:effectLst/>
      </p:bgPr>
    </p:bg>
    <p:spTree>
      <p:nvGrpSpPr>
        <p:cNvPr id="1" name=""/>
        <p:cNvGrpSpPr/>
        <p:nvPr/>
      </p:nvGrpSpPr>
      <p:grpSpPr>
        <a:xfrm>
          <a:off x="0" y="0"/>
          <a:ext cx="0" cy="0"/>
          <a:chOff x="0" y="0"/>
          <a:chExt cx="0" cy="0"/>
        </a:xfrm>
      </p:grpSpPr>
      <p:sp>
        <p:nvSpPr>
          <p:cNvPr id="13" name="文本框 12"/>
          <p:cNvSpPr txBox="1"/>
          <p:nvPr/>
        </p:nvSpPr>
        <p:spPr>
          <a:xfrm>
            <a:off x="635" y="3162300"/>
            <a:ext cx="12192000" cy="1106805"/>
          </a:xfrm>
          <a:prstGeom prst="rect">
            <a:avLst/>
          </a:prstGeom>
          <a:noFill/>
        </p:spPr>
        <p:txBody>
          <a:bodyPr wrap="square" rtlCol="0">
            <a:spAutoFit/>
          </a:bodyPr>
          <a:lstStyle/>
          <a:p>
            <a:pPr algn="ctr"/>
            <a:r>
              <a:rPr lang="zh-CN" altLang="en-US" sz="6600" dirty="0">
                <a:solidFill>
                  <a:srgbClr val="0000FF"/>
                </a:solidFill>
                <a:latin typeface="宋体" panose="02010600030101010101" pitchFamily="2" charset="-122"/>
                <a:ea typeface="宋体" panose="02010600030101010101" pitchFamily="2" charset="-122"/>
              </a:rPr>
              <a:t>毕业论文中期答辩</a:t>
            </a:r>
          </a:p>
        </p:txBody>
      </p:sp>
      <p:sp>
        <p:nvSpPr>
          <p:cNvPr id="2" name="文本框 1"/>
          <p:cNvSpPr txBox="1"/>
          <p:nvPr>
            <p:custDataLst>
              <p:tags r:id="rId1"/>
            </p:custDataLst>
          </p:nvPr>
        </p:nvSpPr>
        <p:spPr>
          <a:xfrm>
            <a:off x="2593438" y="4338955"/>
            <a:ext cx="8434705" cy="429895"/>
          </a:xfrm>
          <a:prstGeom prst="rect">
            <a:avLst/>
          </a:prstGeom>
          <a:noFill/>
        </p:spPr>
        <p:txBody>
          <a:bodyPr wrap="square" rtlCol="0">
            <a:spAutoFit/>
          </a:bodyPr>
          <a:lstStyle/>
          <a:p>
            <a:r>
              <a:rPr lang="zh-CN" altLang="en-US" sz="2200" dirty="0">
                <a:solidFill>
                  <a:schemeClr val="tx1">
                    <a:lumMod val="75000"/>
                    <a:lumOff val="25000"/>
                  </a:schemeClr>
                </a:solidFill>
                <a:latin typeface="宋体" panose="02010600030101010101" pitchFamily="2" charset="-122"/>
                <a:ea typeface="宋体" panose="02010600030101010101" pitchFamily="2" charset="-122"/>
              </a:rPr>
              <a:t>毕业设计题目：基于</a:t>
            </a:r>
            <a:r>
              <a:rPr lang="en-US" altLang="zh-CN" sz="2200" dirty="0">
                <a:solidFill>
                  <a:schemeClr val="tx1">
                    <a:lumMod val="75000"/>
                    <a:lumOff val="25000"/>
                  </a:schemeClr>
                </a:solidFill>
                <a:latin typeface="宋体" panose="02010600030101010101" pitchFamily="2" charset="-122"/>
                <a:ea typeface="宋体" panose="02010600030101010101" pitchFamily="2" charset="-122"/>
              </a:rPr>
              <a:t>STM32</a:t>
            </a:r>
            <a:r>
              <a:rPr lang="zh-CN" altLang="en-US" sz="2200" dirty="0">
                <a:solidFill>
                  <a:schemeClr val="tx1">
                    <a:lumMod val="75000"/>
                    <a:lumOff val="25000"/>
                  </a:schemeClr>
                </a:solidFill>
                <a:latin typeface="宋体" panose="02010600030101010101" pitchFamily="2" charset="-122"/>
                <a:ea typeface="宋体" panose="02010600030101010101" pitchFamily="2" charset="-122"/>
              </a:rPr>
              <a:t>的智能温室大棚控制系统设计</a:t>
            </a:r>
          </a:p>
        </p:txBody>
      </p:sp>
      <p:sp>
        <p:nvSpPr>
          <p:cNvPr id="3" name="文本框 2"/>
          <p:cNvSpPr txBox="1"/>
          <p:nvPr/>
        </p:nvSpPr>
        <p:spPr>
          <a:xfrm>
            <a:off x="8437880" y="4838700"/>
            <a:ext cx="3338830" cy="1630045"/>
          </a:xfrm>
          <a:prstGeom prst="rect">
            <a:avLst/>
          </a:prstGeom>
          <a:noFill/>
        </p:spPr>
        <p:txBody>
          <a:bodyPr wrap="square" rtlCol="0">
            <a:spAutoFit/>
          </a:bodyPr>
          <a:lstStyle/>
          <a:p>
            <a:pPr algn="l">
              <a:lnSpc>
                <a:spcPct val="100000"/>
              </a:lnSpc>
              <a:buClrTx/>
              <a:buSzTx/>
              <a:buFontTx/>
            </a:pPr>
            <a:r>
              <a:rPr lang="zh-CN" altLang="en-US" sz="2000" dirty="0">
                <a:solidFill>
                  <a:schemeClr val="tx1">
                    <a:lumMod val="75000"/>
                    <a:lumOff val="25000"/>
                  </a:schemeClr>
                </a:solidFill>
                <a:latin typeface="宋体" panose="02010600030101010101" pitchFamily="2" charset="-122"/>
                <a:ea typeface="宋体" panose="02010600030101010101" pitchFamily="2" charset="-122"/>
                <a:sym typeface="+mn-ea"/>
              </a:rPr>
              <a:t>姓    名：年志豪</a:t>
            </a:r>
            <a:endParaRPr lang="zh-CN" altLang="en-US" sz="2000" dirty="0">
              <a:solidFill>
                <a:schemeClr val="tx1">
                  <a:lumMod val="75000"/>
                  <a:lumOff val="25000"/>
                </a:schemeClr>
              </a:solidFill>
              <a:latin typeface="宋体" panose="02010600030101010101" pitchFamily="2" charset="-122"/>
              <a:ea typeface="宋体" panose="02010600030101010101" pitchFamily="2" charset="-122"/>
            </a:endParaRPr>
          </a:p>
          <a:p>
            <a:pPr algn="l">
              <a:lnSpc>
                <a:spcPct val="100000"/>
              </a:lnSpc>
              <a:buClrTx/>
              <a:buSzTx/>
              <a:buFontTx/>
            </a:pPr>
            <a:r>
              <a:rPr lang="zh-CN" altLang="en-US" sz="2000" dirty="0">
                <a:solidFill>
                  <a:schemeClr val="tx1">
                    <a:lumMod val="75000"/>
                    <a:lumOff val="25000"/>
                  </a:schemeClr>
                </a:solidFill>
                <a:latin typeface="宋体" panose="02010600030101010101" pitchFamily="2" charset="-122"/>
                <a:ea typeface="宋体" panose="02010600030101010101" pitchFamily="2" charset="-122"/>
                <a:sym typeface="+mn-ea"/>
              </a:rPr>
              <a:t>专    业：</a:t>
            </a:r>
            <a:r>
              <a:rPr lang="en-US" altLang="zh-CN" sz="2000" dirty="0">
                <a:solidFill>
                  <a:schemeClr val="tx1">
                    <a:lumMod val="75000"/>
                    <a:lumOff val="25000"/>
                  </a:schemeClr>
                </a:solidFill>
                <a:latin typeface="宋体" panose="02010600030101010101" pitchFamily="2" charset="-122"/>
                <a:ea typeface="宋体" panose="02010600030101010101" pitchFamily="2" charset="-122"/>
                <a:sym typeface="+mn-ea"/>
              </a:rPr>
              <a:t>20</a:t>
            </a:r>
            <a:r>
              <a:rPr lang="zh-CN" altLang="en-US" sz="2000" dirty="0">
                <a:solidFill>
                  <a:schemeClr val="tx1">
                    <a:lumMod val="75000"/>
                    <a:lumOff val="25000"/>
                  </a:schemeClr>
                </a:solidFill>
                <a:latin typeface="宋体" panose="02010600030101010101" pitchFamily="2" charset="-122"/>
                <a:ea typeface="宋体" panose="02010600030101010101" pitchFamily="2" charset="-122"/>
                <a:sym typeface="+mn-ea"/>
              </a:rPr>
              <a:t>电子二班</a:t>
            </a:r>
            <a:endParaRPr lang="zh-CN" altLang="en-US" sz="2000" dirty="0">
              <a:solidFill>
                <a:schemeClr val="tx1">
                  <a:lumMod val="75000"/>
                  <a:lumOff val="25000"/>
                </a:schemeClr>
              </a:solidFill>
              <a:latin typeface="宋体" panose="02010600030101010101" pitchFamily="2" charset="-122"/>
              <a:ea typeface="宋体" panose="02010600030101010101" pitchFamily="2" charset="-122"/>
            </a:endParaRPr>
          </a:p>
          <a:p>
            <a:pPr algn="l">
              <a:lnSpc>
                <a:spcPct val="100000"/>
              </a:lnSpc>
              <a:buClrTx/>
              <a:buSzTx/>
              <a:buFontTx/>
            </a:pPr>
            <a:r>
              <a:rPr lang="zh-CN" altLang="en-US" sz="2000" dirty="0">
                <a:solidFill>
                  <a:schemeClr val="tx1">
                    <a:lumMod val="75000"/>
                    <a:lumOff val="25000"/>
                  </a:schemeClr>
                </a:solidFill>
                <a:latin typeface="宋体" panose="02010600030101010101" pitchFamily="2" charset="-122"/>
                <a:ea typeface="宋体" panose="02010600030101010101" pitchFamily="2" charset="-122"/>
                <a:sym typeface="+mn-ea"/>
              </a:rPr>
              <a:t>学    号：</a:t>
            </a:r>
            <a:r>
              <a:rPr lang="en-US" altLang="zh-CN" sz="2000" dirty="0">
                <a:solidFill>
                  <a:schemeClr val="tx1">
                    <a:lumMod val="75000"/>
                    <a:lumOff val="25000"/>
                  </a:schemeClr>
                </a:solidFill>
                <a:latin typeface="宋体" panose="02010600030101010101" pitchFamily="2" charset="-122"/>
                <a:ea typeface="宋体" panose="02010600030101010101" pitchFamily="2" charset="-122"/>
                <a:sym typeface="+mn-ea"/>
              </a:rPr>
              <a:t>20210040216</a:t>
            </a:r>
            <a:endParaRPr lang="zh-CN" altLang="en-US" sz="2000" dirty="0">
              <a:solidFill>
                <a:schemeClr val="tx1">
                  <a:lumMod val="75000"/>
                  <a:lumOff val="25000"/>
                </a:schemeClr>
              </a:solidFill>
              <a:latin typeface="宋体" panose="02010600030101010101" pitchFamily="2" charset="-122"/>
              <a:ea typeface="宋体" panose="02010600030101010101" pitchFamily="2" charset="-122"/>
            </a:endParaRPr>
          </a:p>
          <a:p>
            <a:pPr algn="l">
              <a:lnSpc>
                <a:spcPct val="100000"/>
              </a:lnSpc>
              <a:buClrTx/>
              <a:buSzTx/>
              <a:buFontTx/>
            </a:pPr>
            <a:r>
              <a:rPr lang="zh-CN" altLang="en-US" sz="2000" dirty="0">
                <a:solidFill>
                  <a:schemeClr val="tx1">
                    <a:lumMod val="75000"/>
                    <a:lumOff val="25000"/>
                  </a:schemeClr>
                </a:solidFill>
                <a:latin typeface="宋体" panose="02010600030101010101" pitchFamily="2" charset="-122"/>
                <a:ea typeface="宋体" panose="02010600030101010101" pitchFamily="2" charset="-122"/>
                <a:sym typeface="+mn-ea"/>
              </a:rPr>
              <a:t>指导老师：邵慧</a:t>
            </a:r>
            <a:endParaRPr lang="en-US" altLang="zh-CN" sz="2000" dirty="0">
              <a:solidFill>
                <a:schemeClr val="tx1">
                  <a:lumMod val="75000"/>
                  <a:lumOff val="25000"/>
                </a:schemeClr>
              </a:solidFill>
              <a:latin typeface="宋体" panose="02010600030101010101" pitchFamily="2" charset="-122"/>
              <a:ea typeface="宋体" panose="02010600030101010101" pitchFamily="2" charset="-122"/>
              <a:sym typeface="+mn-ea"/>
            </a:endParaRPr>
          </a:p>
          <a:p>
            <a:pPr algn="l">
              <a:lnSpc>
                <a:spcPct val="100000"/>
              </a:lnSpc>
              <a:buClrTx/>
              <a:buSzTx/>
              <a:buFontTx/>
            </a:pPr>
            <a:r>
              <a:rPr lang="zh-CN" altLang="en-US" sz="2000" dirty="0">
                <a:solidFill>
                  <a:schemeClr val="tx1">
                    <a:lumMod val="75000"/>
                    <a:lumOff val="25000"/>
                  </a:schemeClr>
                </a:solidFill>
                <a:latin typeface="宋体" panose="02010600030101010101" pitchFamily="2" charset="-122"/>
                <a:ea typeface="宋体" panose="02010600030101010101" pitchFamily="2" charset="-122"/>
              </a:rPr>
              <a:t>答辩日期：</a:t>
            </a:r>
            <a:r>
              <a:rPr lang="en-US" altLang="zh-CN" sz="2000" dirty="0">
                <a:solidFill>
                  <a:schemeClr val="tx1">
                    <a:lumMod val="75000"/>
                    <a:lumOff val="25000"/>
                  </a:schemeClr>
                </a:solidFill>
                <a:latin typeface="宋体" panose="02010600030101010101" pitchFamily="2" charset="-122"/>
                <a:ea typeface="宋体" panose="02010600030101010101" pitchFamily="2" charset="-122"/>
              </a:rPr>
              <a:t>2024</a:t>
            </a:r>
            <a:r>
              <a:rPr lang="zh-CN" altLang="en-US" sz="2000" dirty="0">
                <a:solidFill>
                  <a:schemeClr val="tx1">
                    <a:lumMod val="75000"/>
                    <a:lumOff val="25000"/>
                  </a:schemeClr>
                </a:solidFill>
                <a:latin typeface="宋体" panose="02010600030101010101" pitchFamily="2" charset="-122"/>
                <a:ea typeface="宋体" panose="02010600030101010101" pitchFamily="2" charset="-122"/>
              </a:rPr>
              <a:t>年</a:t>
            </a:r>
            <a:r>
              <a:rPr lang="en-US" altLang="zh-CN" sz="2000" dirty="0">
                <a:solidFill>
                  <a:schemeClr val="tx1">
                    <a:lumMod val="75000"/>
                    <a:lumOff val="25000"/>
                  </a:schemeClr>
                </a:solidFill>
                <a:latin typeface="宋体" panose="02010600030101010101" pitchFamily="2" charset="-122"/>
                <a:ea typeface="宋体" panose="02010600030101010101" pitchFamily="2" charset="-122"/>
              </a:rPr>
              <a:t>4</a:t>
            </a:r>
            <a:r>
              <a:rPr lang="zh-CN" altLang="en-US" sz="2000" dirty="0">
                <a:solidFill>
                  <a:schemeClr val="tx1">
                    <a:lumMod val="75000"/>
                    <a:lumOff val="25000"/>
                  </a:schemeClr>
                </a:solidFill>
                <a:latin typeface="宋体" panose="02010600030101010101" pitchFamily="2" charset="-122"/>
                <a:ea typeface="宋体" panose="02010600030101010101" pitchFamily="2" charset="-122"/>
              </a:rPr>
              <a:t>月</a:t>
            </a:r>
            <a:r>
              <a:rPr lang="en-US" altLang="zh-CN" sz="2000" dirty="0">
                <a:solidFill>
                  <a:schemeClr val="tx1">
                    <a:lumMod val="75000"/>
                    <a:lumOff val="25000"/>
                  </a:schemeClr>
                </a:solidFill>
                <a:latin typeface="宋体" panose="02010600030101010101" pitchFamily="2" charset="-122"/>
                <a:ea typeface="宋体" panose="02010600030101010101" pitchFamily="2" charset="-122"/>
              </a:rPr>
              <a:t>24</a:t>
            </a:r>
            <a:r>
              <a:rPr lang="zh-CN" altLang="en-US" sz="2000" dirty="0">
                <a:solidFill>
                  <a:schemeClr val="tx1">
                    <a:lumMod val="75000"/>
                    <a:lumOff val="25000"/>
                  </a:schemeClr>
                </a:solidFill>
                <a:latin typeface="宋体" panose="02010600030101010101" pitchFamily="2" charset="-122"/>
                <a:ea typeface="宋体" panose="02010600030101010101" pitchFamily="2" charset="-122"/>
              </a:rPr>
              <a:t>日</a:t>
            </a:r>
          </a:p>
        </p:txBody>
      </p:sp>
      <p:sp>
        <p:nvSpPr>
          <p:cNvPr id="5" name="灯片编号占位符 4"/>
          <p:cNvSpPr>
            <a:spLocks noGrp="1"/>
          </p:cNvSpPr>
          <p:nvPr>
            <p:ph type="sldNum" sz="quarter" idx="12"/>
          </p:nvPr>
        </p:nvSpPr>
        <p:spPr/>
        <p:txBody>
          <a:bodyPr/>
          <a:lstStyle/>
          <a:p>
            <a:fld id="{565CE74E-AB26-4998-AD42-012C4C1AD076}" type="slidenum">
              <a:rPr lang="zh-CN" altLang="en-US" smtClean="0"/>
              <a:t>1</a:t>
            </a:fld>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7"/>
          <a:stretch>
            <a:fillRect/>
          </a:stretch>
        </a:blipFill>
        <a:effectLst/>
      </p:bgPr>
    </p:bg>
    <p:spTree>
      <p:nvGrpSpPr>
        <p:cNvPr id="1" name=""/>
        <p:cNvGrpSpPr/>
        <p:nvPr/>
      </p:nvGrpSpPr>
      <p:grpSpPr>
        <a:xfrm>
          <a:off x="0" y="0"/>
          <a:ext cx="0" cy="0"/>
          <a:chOff x="0" y="0"/>
          <a:chExt cx="0" cy="0"/>
        </a:xfrm>
      </p:grpSpPr>
      <p:sp>
        <p:nvSpPr>
          <p:cNvPr id="2" name="Oval 2"/>
          <p:cNvSpPr/>
          <p:nvPr>
            <p:custDataLst>
              <p:tags r:id="rId1"/>
            </p:custDataLst>
          </p:nvPr>
        </p:nvSpPr>
        <p:spPr>
          <a:xfrm>
            <a:off x="3607590" y="2262304"/>
            <a:ext cx="1942390" cy="1942390"/>
          </a:xfrm>
          <a:prstGeom prst="ellipse">
            <a:avLst/>
          </a:prstGeom>
          <a:gradFill flip="none" rotWithShape="1">
            <a:gsLst>
              <a:gs pos="0">
                <a:sysClr val="window" lastClr="FFFFFF"/>
              </a:gs>
              <a:gs pos="100000">
                <a:sysClr val="window" lastClr="FFFFFF">
                  <a:lumMod val="95000"/>
                </a:sysClr>
              </a:gs>
            </a:gsLst>
            <a:lin ang="2700000" scaled="1"/>
            <a:tileRect/>
          </a:gradFill>
          <a:ln w="12700" cap="flat" cmpd="sng" algn="ctr">
            <a:noFill/>
            <a:prstDash val="solid"/>
            <a:miter lim="800000"/>
          </a:ln>
          <a:effectLst>
            <a:outerShdw blurRad="190500" sx="102000" sy="102000" algn="ctr" rotWithShape="0">
              <a:prstClr val="black">
                <a:alpha val="20000"/>
              </a:prstClr>
            </a:outerShdw>
          </a:effectLst>
        </p:spPr>
        <p:txBody>
          <a:bodyPr rtlCol="0" anchor="ctr"/>
          <a:lstStyle/>
          <a:p>
            <a:pPr algn="ctr" defTabSz="913765"/>
            <a:endParaRPr lang="en-US" sz="1500" kern="0">
              <a:solidFill>
                <a:prstClr val="white"/>
              </a:solidFill>
              <a:latin typeface="Calibri" panose="020F0502020204030204"/>
            </a:endParaRPr>
          </a:p>
        </p:txBody>
      </p:sp>
      <p:sp>
        <p:nvSpPr>
          <p:cNvPr id="3" name="文本框 2"/>
          <p:cNvSpPr txBox="1"/>
          <p:nvPr>
            <p:custDataLst>
              <p:tags r:id="rId2"/>
            </p:custDataLst>
          </p:nvPr>
        </p:nvSpPr>
        <p:spPr>
          <a:xfrm>
            <a:off x="3771696" y="2276703"/>
            <a:ext cx="1778284" cy="1568450"/>
          </a:xfrm>
          <a:prstGeom prst="rect">
            <a:avLst/>
          </a:prstGeom>
          <a:noFill/>
        </p:spPr>
        <p:txBody>
          <a:bodyPr wrap="square" rtlCol="0">
            <a:spAutoFit/>
          </a:bodyPr>
          <a:lstStyle/>
          <a:p>
            <a:r>
              <a:rPr lang="en-US" altLang="zh-CN" sz="9600" spc="-300" dirty="0">
                <a:solidFill>
                  <a:srgbClr val="193989"/>
                </a:solidFill>
                <a:latin typeface="字魂31号-凝宋" panose="00000500000000000000" pitchFamily="2" charset="-122"/>
                <a:ea typeface="字魂31号-凝宋" panose="00000500000000000000" pitchFamily="2" charset="-122"/>
              </a:rPr>
              <a:t>03</a:t>
            </a:r>
            <a:endParaRPr lang="zh-CN" altLang="en-US" sz="9600" spc="-300" dirty="0">
              <a:solidFill>
                <a:srgbClr val="193989"/>
              </a:solidFill>
              <a:latin typeface="字魂31号-凝宋" panose="00000500000000000000" pitchFamily="2" charset="-122"/>
              <a:ea typeface="字魂31号-凝宋" panose="00000500000000000000" pitchFamily="2" charset="-122"/>
            </a:endParaRPr>
          </a:p>
        </p:txBody>
      </p:sp>
      <p:pic>
        <p:nvPicPr>
          <p:cNvPr id="4" name="图片 3" descr="2安建大校徽校名标准色透明底"/>
          <p:cNvPicPr>
            <a:picLocks noChangeAspect="1"/>
          </p:cNvPicPr>
          <p:nvPr>
            <p:custDataLst>
              <p:tags r:id="rId3"/>
            </p:custDataLst>
          </p:nvPr>
        </p:nvPicPr>
        <p:blipFill>
          <a:blip r:embed="rId8"/>
          <a:stretch>
            <a:fillRect/>
          </a:stretch>
        </p:blipFill>
        <p:spPr>
          <a:xfrm>
            <a:off x="10020300" y="286385"/>
            <a:ext cx="1744980" cy="424815"/>
          </a:xfrm>
          <a:prstGeom prst="rect">
            <a:avLst/>
          </a:prstGeom>
        </p:spPr>
      </p:pic>
      <p:sp>
        <p:nvSpPr>
          <p:cNvPr id="5" name="文本框 4"/>
          <p:cNvSpPr txBox="1"/>
          <p:nvPr>
            <p:custDataLst>
              <p:tags r:id="rId4"/>
            </p:custDataLst>
          </p:nvPr>
        </p:nvSpPr>
        <p:spPr>
          <a:xfrm>
            <a:off x="6136005" y="2772410"/>
            <a:ext cx="5144135" cy="922020"/>
          </a:xfrm>
          <a:prstGeom prst="rect">
            <a:avLst/>
          </a:prstGeom>
          <a:noFill/>
        </p:spPr>
        <p:txBody>
          <a:bodyPr wrap="square" rtlCol="0">
            <a:spAutoFit/>
          </a:bodyPr>
          <a:lstStyle/>
          <a:p>
            <a:pPr algn="l" eaLnBrk="1" hangingPunct="1"/>
            <a:r>
              <a:rPr lang="zh-CN" altLang="en-US" sz="5400" dirty="0">
                <a:solidFill>
                  <a:srgbClr val="0000FF"/>
                </a:solidFill>
                <a:sym typeface="+mn-ea"/>
              </a:rPr>
              <a:t>课题进展</a:t>
            </a:r>
            <a:endParaRPr lang="zh-CN" altLang="en-US" sz="5400" dirty="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6" name="灯片编号占位符 5"/>
          <p:cNvSpPr>
            <a:spLocks noGrp="1"/>
          </p:cNvSpPr>
          <p:nvPr>
            <p:ph type="sldNum" sz="quarter" idx="12"/>
          </p:nvPr>
        </p:nvSpPr>
        <p:spPr/>
        <p:txBody>
          <a:bodyPr/>
          <a:lstStyle/>
          <a:p>
            <a:fld id="{565CE74E-AB26-4998-AD42-012C4C1AD076}" type="slidenum">
              <a:rPr lang="zh-CN" altLang="en-US" smtClean="0"/>
              <a:t>10</a:t>
            </a:fld>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12"/>
              </p:custDataLst>
            </p:nvPr>
          </p:nvPicPr>
          <p:blipFill rotWithShape="1">
            <a:blip r:embed="rId16">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13"/>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7"/>
          <a:stretch>
            <a:fillRect/>
          </a:stretch>
        </p:blipFill>
        <p:spPr>
          <a:xfrm>
            <a:off x="10020300" y="286385"/>
            <a:ext cx="1744980" cy="424815"/>
          </a:xfrm>
          <a:prstGeom prst="rect">
            <a:avLst/>
          </a:prstGeom>
        </p:spPr>
      </p:pic>
      <p:pic>
        <p:nvPicPr>
          <p:cNvPr id="7" name="图片 6"/>
          <p:cNvPicPr>
            <a:picLocks noChangeAspect="1"/>
          </p:cNvPicPr>
          <p:nvPr>
            <p:custDataLst>
              <p:tags r:id="rId5"/>
            </p:custDataLst>
          </p:nvPr>
        </p:nvPicPr>
        <p:blipFill>
          <a:blip r:embed="rId18"/>
          <a:stretch>
            <a:fillRect/>
          </a:stretch>
        </p:blipFill>
        <p:spPr>
          <a:xfrm>
            <a:off x="561340" y="1367790"/>
            <a:ext cx="2639060" cy="3626485"/>
          </a:xfrm>
          <a:prstGeom prst="rect">
            <a:avLst/>
          </a:prstGeom>
        </p:spPr>
      </p:pic>
      <p:pic>
        <p:nvPicPr>
          <p:cNvPr id="8" name="图片 7"/>
          <p:cNvPicPr>
            <a:picLocks noChangeAspect="1"/>
          </p:cNvPicPr>
          <p:nvPr>
            <p:custDataLst>
              <p:tags r:id="rId6"/>
            </p:custDataLst>
          </p:nvPr>
        </p:nvPicPr>
        <p:blipFill>
          <a:blip r:embed="rId19"/>
          <a:srcRect r="2369"/>
          <a:stretch>
            <a:fillRect/>
          </a:stretch>
        </p:blipFill>
        <p:spPr>
          <a:xfrm>
            <a:off x="3200400" y="1367790"/>
            <a:ext cx="4320000" cy="2309691"/>
          </a:xfrm>
          <a:prstGeom prst="rect">
            <a:avLst/>
          </a:prstGeom>
        </p:spPr>
      </p:pic>
      <p:pic>
        <p:nvPicPr>
          <p:cNvPr id="9" name="图片 8"/>
          <p:cNvPicPr>
            <a:picLocks noChangeAspect="1"/>
          </p:cNvPicPr>
          <p:nvPr>
            <p:custDataLst>
              <p:tags r:id="rId7"/>
            </p:custDataLst>
          </p:nvPr>
        </p:nvPicPr>
        <p:blipFill>
          <a:blip r:embed="rId20"/>
          <a:stretch>
            <a:fillRect/>
          </a:stretch>
        </p:blipFill>
        <p:spPr>
          <a:xfrm>
            <a:off x="7571105" y="1367790"/>
            <a:ext cx="4320000" cy="1916129"/>
          </a:xfrm>
          <a:prstGeom prst="rect">
            <a:avLst/>
          </a:prstGeom>
        </p:spPr>
      </p:pic>
      <p:pic>
        <p:nvPicPr>
          <p:cNvPr id="10" name="图片 9"/>
          <p:cNvPicPr>
            <a:picLocks noChangeAspect="1"/>
          </p:cNvPicPr>
          <p:nvPr>
            <p:custDataLst>
              <p:tags r:id="rId8"/>
            </p:custDataLst>
          </p:nvPr>
        </p:nvPicPr>
        <p:blipFill>
          <a:blip r:embed="rId21"/>
          <a:stretch>
            <a:fillRect/>
          </a:stretch>
        </p:blipFill>
        <p:spPr>
          <a:xfrm>
            <a:off x="3140710" y="3785235"/>
            <a:ext cx="4320000" cy="2216754"/>
          </a:xfrm>
          <a:prstGeom prst="rect">
            <a:avLst/>
          </a:prstGeom>
        </p:spPr>
      </p:pic>
      <p:pic>
        <p:nvPicPr>
          <p:cNvPr id="11" name="图片 10"/>
          <p:cNvPicPr>
            <a:picLocks noChangeAspect="1"/>
          </p:cNvPicPr>
          <p:nvPr>
            <p:custDataLst>
              <p:tags r:id="rId9"/>
            </p:custDataLst>
          </p:nvPr>
        </p:nvPicPr>
        <p:blipFill>
          <a:blip r:embed="rId22"/>
          <a:stretch>
            <a:fillRect/>
          </a:stretch>
        </p:blipFill>
        <p:spPr>
          <a:xfrm>
            <a:off x="7496175" y="3677285"/>
            <a:ext cx="4320000" cy="1753043"/>
          </a:xfrm>
          <a:prstGeom prst="rect">
            <a:avLst/>
          </a:prstGeom>
        </p:spPr>
      </p:pic>
      <p:pic>
        <p:nvPicPr>
          <p:cNvPr id="12" name="图片 11"/>
          <p:cNvPicPr>
            <a:picLocks noChangeAspect="1"/>
          </p:cNvPicPr>
          <p:nvPr>
            <p:custDataLst>
              <p:tags r:id="rId10"/>
            </p:custDataLst>
          </p:nvPr>
        </p:nvPicPr>
        <p:blipFill>
          <a:blip r:embed="rId23"/>
          <a:stretch>
            <a:fillRect/>
          </a:stretch>
        </p:blipFill>
        <p:spPr>
          <a:xfrm>
            <a:off x="2337435" y="5218430"/>
            <a:ext cx="6889750" cy="1543050"/>
          </a:xfrm>
          <a:prstGeom prst="rect">
            <a:avLst/>
          </a:prstGeom>
        </p:spPr>
      </p:pic>
      <p:sp>
        <p:nvSpPr>
          <p:cNvPr id="14" name="文本框 13"/>
          <p:cNvSpPr txBox="1"/>
          <p:nvPr>
            <p:custDataLst>
              <p:tags r:id="rId11"/>
            </p:custDataLst>
          </p:nvPr>
        </p:nvSpPr>
        <p:spPr>
          <a:xfrm>
            <a:off x="1282700" y="891540"/>
            <a:ext cx="4064000" cy="368300"/>
          </a:xfrm>
          <a:prstGeom prst="rect">
            <a:avLst/>
          </a:prstGeom>
          <a:noFill/>
        </p:spPr>
        <p:txBody>
          <a:bodyPr wrap="square" rtlCol="0">
            <a:spAutoFit/>
          </a:bodyPr>
          <a:lstStyle/>
          <a:p>
            <a:r>
              <a:rPr lang="zh-CN" altLang="en-US"/>
              <a:t>程序用到的全部文件</a:t>
            </a:r>
          </a:p>
        </p:txBody>
      </p:sp>
      <p:sp>
        <p:nvSpPr>
          <p:cNvPr id="3" name="灯片编号占位符 2"/>
          <p:cNvSpPr>
            <a:spLocks noGrp="1"/>
          </p:cNvSpPr>
          <p:nvPr>
            <p:ph type="sldNum" sz="quarter" idx="12"/>
          </p:nvPr>
        </p:nvSpPr>
        <p:spPr/>
        <p:txBody>
          <a:bodyPr/>
          <a:lstStyle/>
          <a:p>
            <a:fld id="{565CE74E-AB26-4998-AD42-012C4C1AD076}" type="slidenum">
              <a:rPr lang="zh-CN" altLang="en-US" smtClean="0"/>
              <a:t>11</a:t>
            </a:fld>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6"/>
              </p:custDataLst>
            </p:nvPr>
          </p:nvPicPr>
          <p:blipFill rotWithShape="1">
            <a:blip r:embed="rId10">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7"/>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1"/>
          <a:stretch>
            <a:fillRect/>
          </a:stretch>
        </p:blipFill>
        <p:spPr>
          <a:xfrm>
            <a:off x="10020300" y="286385"/>
            <a:ext cx="1744980" cy="424815"/>
          </a:xfrm>
          <a:prstGeom prst="rect">
            <a:avLst/>
          </a:prstGeom>
        </p:spPr>
      </p:pic>
      <p:pic>
        <p:nvPicPr>
          <p:cNvPr id="6" name="图片 5"/>
          <p:cNvPicPr>
            <a:picLocks noChangeAspect="1"/>
          </p:cNvPicPr>
          <p:nvPr>
            <p:custDataLst>
              <p:tags r:id="rId5"/>
            </p:custDataLst>
          </p:nvPr>
        </p:nvPicPr>
        <p:blipFill>
          <a:blip r:embed="rId12"/>
          <a:stretch>
            <a:fillRect/>
          </a:stretch>
        </p:blipFill>
        <p:spPr>
          <a:xfrm>
            <a:off x="1989455" y="1435735"/>
            <a:ext cx="9158605" cy="4901565"/>
          </a:xfrm>
          <a:prstGeom prst="rect">
            <a:avLst/>
          </a:prstGeom>
        </p:spPr>
      </p:pic>
      <p:sp>
        <p:nvSpPr>
          <p:cNvPr id="3" name="文本框 2"/>
          <p:cNvSpPr txBox="1"/>
          <p:nvPr/>
        </p:nvSpPr>
        <p:spPr>
          <a:xfrm>
            <a:off x="164465" y="3377565"/>
            <a:ext cx="2082165" cy="368300"/>
          </a:xfrm>
          <a:prstGeom prst="rect">
            <a:avLst/>
          </a:prstGeom>
          <a:noFill/>
        </p:spPr>
        <p:txBody>
          <a:bodyPr wrap="square" rtlCol="0">
            <a:spAutoFit/>
          </a:bodyPr>
          <a:lstStyle/>
          <a:p>
            <a:r>
              <a:rPr lang="zh-CN" altLang="en-US"/>
              <a:t>开始的目录页面</a:t>
            </a:r>
          </a:p>
        </p:txBody>
      </p:sp>
      <p:sp>
        <p:nvSpPr>
          <p:cNvPr id="5" name="灯片编号占位符 4"/>
          <p:cNvSpPr>
            <a:spLocks noGrp="1"/>
          </p:cNvSpPr>
          <p:nvPr>
            <p:ph type="sldNum" sz="quarter" idx="12"/>
          </p:nvPr>
        </p:nvSpPr>
        <p:spPr/>
        <p:txBody>
          <a:bodyPr/>
          <a:lstStyle/>
          <a:p>
            <a:fld id="{565CE74E-AB26-4998-AD42-012C4C1AD076}" type="slidenum">
              <a:rPr lang="zh-CN" altLang="en-US" smtClean="0"/>
              <a:t>12</a:t>
            </a:fld>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6" name="灯片编号占位符 5"/>
          <p:cNvSpPr>
            <a:spLocks noGrp="1"/>
          </p:cNvSpPr>
          <p:nvPr>
            <p:ph type="sldNum" sz="quarter" idx="12"/>
          </p:nvPr>
        </p:nvSpPr>
        <p:spPr/>
        <p:txBody>
          <a:bodyPr/>
          <a:lstStyle/>
          <a:p>
            <a:fld id="{565CE74E-AB26-4998-AD42-012C4C1AD076}" type="slidenum">
              <a:rPr lang="zh-CN" altLang="en-US" smtClean="0"/>
              <a:t>13</a:t>
            </a:fld>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5" name="灯片编号占位符 4"/>
          <p:cNvSpPr>
            <a:spLocks noGrp="1"/>
          </p:cNvSpPr>
          <p:nvPr>
            <p:ph type="sldNum" sz="quarter" idx="12"/>
          </p:nvPr>
        </p:nvSpPr>
        <p:spPr/>
        <p:txBody>
          <a:bodyPr/>
          <a:lstStyle/>
          <a:p>
            <a:fld id="{565CE74E-AB26-4998-AD42-012C4C1AD076}" type="slidenum">
              <a:rPr lang="zh-CN" altLang="en-US" smtClean="0"/>
              <a:t>14</a:t>
            </a:fld>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3" name="灯片编号占位符 2"/>
          <p:cNvSpPr>
            <a:spLocks noGrp="1"/>
          </p:cNvSpPr>
          <p:nvPr>
            <p:ph type="sldNum" sz="quarter" idx="12"/>
          </p:nvPr>
        </p:nvSpPr>
        <p:spPr/>
        <p:txBody>
          <a:bodyPr/>
          <a:lstStyle/>
          <a:p>
            <a:fld id="{565CE74E-AB26-4998-AD42-012C4C1AD076}" type="slidenum">
              <a:rPr lang="zh-CN" altLang="en-US" smtClean="0"/>
              <a:t>15</a:t>
            </a:fld>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5" name="灯片编号占位符 4"/>
          <p:cNvSpPr>
            <a:spLocks noGrp="1"/>
          </p:cNvSpPr>
          <p:nvPr>
            <p:ph type="sldNum" sz="quarter" idx="12"/>
          </p:nvPr>
        </p:nvSpPr>
        <p:spPr/>
        <p:txBody>
          <a:bodyPr/>
          <a:lstStyle/>
          <a:p>
            <a:fld id="{565CE74E-AB26-4998-AD42-012C4C1AD076}" type="slidenum">
              <a:rPr lang="zh-CN" altLang="en-US" smtClean="0"/>
              <a:t>16</a:t>
            </a:fld>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5" name="灯片编号占位符 4"/>
          <p:cNvSpPr>
            <a:spLocks noGrp="1"/>
          </p:cNvSpPr>
          <p:nvPr>
            <p:ph type="sldNum" sz="quarter" idx="12"/>
          </p:nvPr>
        </p:nvSpPr>
        <p:spPr/>
        <p:txBody>
          <a:bodyPr/>
          <a:lstStyle/>
          <a:p>
            <a:fld id="{565CE74E-AB26-4998-AD42-012C4C1AD076}" type="slidenum">
              <a:rPr lang="zh-CN" altLang="en-US" smtClean="0"/>
              <a:t>17</a:t>
            </a:fld>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3" name="灯片编号占位符 2"/>
          <p:cNvSpPr>
            <a:spLocks noGrp="1"/>
          </p:cNvSpPr>
          <p:nvPr>
            <p:ph type="sldNum" sz="quarter" idx="12"/>
          </p:nvPr>
        </p:nvSpPr>
        <p:spPr/>
        <p:txBody>
          <a:bodyPr/>
          <a:lstStyle/>
          <a:p>
            <a:fld id="{565CE74E-AB26-4998-AD42-012C4C1AD076}" type="slidenum">
              <a:rPr lang="zh-CN" altLang="en-US" smtClean="0"/>
              <a:t>18</a:t>
            </a:fld>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6" name="文本框 5"/>
          <p:cNvSpPr txBox="1"/>
          <p:nvPr/>
        </p:nvSpPr>
        <p:spPr>
          <a:xfrm>
            <a:off x="577850" y="1788795"/>
            <a:ext cx="1277620" cy="368300"/>
          </a:xfrm>
          <a:prstGeom prst="rect">
            <a:avLst/>
          </a:prstGeom>
          <a:noFill/>
        </p:spPr>
        <p:txBody>
          <a:bodyPr wrap="square" rtlCol="0">
            <a:spAutoFit/>
          </a:bodyPr>
          <a:lstStyle/>
          <a:p>
            <a:r>
              <a:rPr lang="zh-CN" altLang="en-US"/>
              <a:t>开题报告</a:t>
            </a:r>
          </a:p>
        </p:txBody>
      </p:sp>
      <p:sp>
        <p:nvSpPr>
          <p:cNvPr id="7" name="文本框 6"/>
          <p:cNvSpPr txBox="1"/>
          <p:nvPr/>
        </p:nvSpPr>
        <p:spPr>
          <a:xfrm>
            <a:off x="305435" y="5067935"/>
            <a:ext cx="722630" cy="645160"/>
          </a:xfrm>
          <a:prstGeom prst="rect">
            <a:avLst/>
          </a:prstGeom>
          <a:noFill/>
        </p:spPr>
        <p:txBody>
          <a:bodyPr wrap="square" rtlCol="0">
            <a:spAutoFit/>
          </a:bodyPr>
          <a:lstStyle/>
          <a:p>
            <a:r>
              <a:rPr lang="zh-CN" altLang="en-US" dirty="0"/>
              <a:t>文献翻译</a:t>
            </a:r>
          </a:p>
        </p:txBody>
      </p:sp>
      <p:sp>
        <p:nvSpPr>
          <p:cNvPr id="8" name="灯片编号占位符 7"/>
          <p:cNvSpPr>
            <a:spLocks noGrp="1"/>
          </p:cNvSpPr>
          <p:nvPr>
            <p:ph type="sldNum" sz="quarter" idx="12"/>
          </p:nvPr>
        </p:nvSpPr>
        <p:spPr/>
        <p:txBody>
          <a:bodyPr/>
          <a:lstStyle/>
          <a:p>
            <a:fld id="{565CE74E-AB26-4998-AD42-012C4C1AD076}" type="slidenum">
              <a:rPr lang="zh-CN" altLang="en-US" smtClean="0"/>
              <a:t>19</a:t>
            </a:fld>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Freeform 5"/>
          <p:cNvSpPr/>
          <p:nvPr/>
        </p:nvSpPr>
        <p:spPr bwMode="auto">
          <a:xfrm rot="2700000">
            <a:off x="1215140" y="1711115"/>
            <a:ext cx="1229421" cy="1229603"/>
          </a:xfrm>
          <a:prstGeom prst="roundRect">
            <a:avLst>
              <a:gd name="adj" fmla="val 50000"/>
            </a:avLst>
          </a:prstGeom>
          <a:gradFill flip="none" rotWithShape="1">
            <a:gsLst>
              <a:gs pos="0">
                <a:sysClr val="window" lastClr="FFFFFF"/>
              </a:gs>
              <a:gs pos="100000">
                <a:sysClr val="window" lastClr="FFFFFF">
                  <a:lumMod val="95000"/>
                </a:sysClr>
              </a:gs>
            </a:gsLst>
            <a:lin ang="2700000" scaled="1"/>
            <a:tileRect/>
          </a:gradFill>
          <a:ln w="12700" cap="flat" cmpd="sng" algn="ctr">
            <a:noFill/>
            <a:prstDash val="solid"/>
            <a:miter lim="800000"/>
          </a:ln>
          <a:effectLst>
            <a:outerShdw blurRad="190500" sx="102000" sy="102000" algn="ctr" rotWithShape="0">
              <a:prstClr val="black">
                <a:alpha val="20000"/>
              </a:prstClr>
            </a:outerShdw>
          </a:effectLst>
        </p:spPr>
        <p:txBody>
          <a:bodyPr rtlCol="0" anchor="ctr"/>
          <a:lstStyle/>
          <a:p>
            <a:pPr marL="0" marR="0" lvl="0" indent="0" algn="ctr" defTabSz="913765"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0" name="Freeform 5"/>
          <p:cNvSpPr/>
          <p:nvPr/>
        </p:nvSpPr>
        <p:spPr bwMode="auto">
          <a:xfrm rot="2700000">
            <a:off x="3903649" y="2793510"/>
            <a:ext cx="1229421" cy="1229603"/>
          </a:xfrm>
          <a:prstGeom prst="roundRect">
            <a:avLst>
              <a:gd name="adj" fmla="val 50000"/>
            </a:avLst>
          </a:prstGeom>
          <a:gradFill flip="none" rotWithShape="1">
            <a:gsLst>
              <a:gs pos="0">
                <a:sysClr val="window" lastClr="FFFFFF"/>
              </a:gs>
              <a:gs pos="100000">
                <a:sysClr val="window" lastClr="FFFFFF">
                  <a:lumMod val="95000"/>
                </a:sysClr>
              </a:gs>
            </a:gsLst>
            <a:lin ang="2700000" scaled="1"/>
            <a:tileRect/>
          </a:gradFill>
          <a:ln w="12700" cap="flat" cmpd="sng" algn="ctr">
            <a:noFill/>
            <a:prstDash val="solid"/>
            <a:miter lim="800000"/>
          </a:ln>
          <a:effectLst>
            <a:outerShdw blurRad="190500" sx="102000" sy="102000" algn="ctr" rotWithShape="0">
              <a:prstClr val="black">
                <a:alpha val="20000"/>
              </a:prstClr>
            </a:outerShdw>
          </a:effectLst>
        </p:spPr>
        <p:txBody>
          <a:bodyPr rtlCol="0" anchor="ctr"/>
          <a:lstStyle/>
          <a:p>
            <a:pPr algn="ctr" defTabSz="913765"/>
            <a:endParaRPr lang="en-US" sz="1500" kern="0">
              <a:solidFill>
                <a:prstClr val="white"/>
              </a:solidFill>
              <a:latin typeface="Calibri" panose="020F0502020204030204"/>
            </a:endParaRPr>
          </a:p>
        </p:txBody>
      </p:sp>
      <p:sp>
        <p:nvSpPr>
          <p:cNvPr id="42" name="Freeform 5"/>
          <p:cNvSpPr/>
          <p:nvPr/>
        </p:nvSpPr>
        <p:spPr bwMode="auto">
          <a:xfrm rot="2700000">
            <a:off x="6848502" y="2773190"/>
            <a:ext cx="1229421" cy="1229603"/>
          </a:xfrm>
          <a:prstGeom prst="roundRect">
            <a:avLst>
              <a:gd name="adj" fmla="val 50000"/>
            </a:avLst>
          </a:prstGeom>
          <a:gradFill flip="none" rotWithShape="1">
            <a:gsLst>
              <a:gs pos="0">
                <a:sysClr val="window" lastClr="FFFFFF"/>
              </a:gs>
              <a:gs pos="100000">
                <a:sysClr val="window" lastClr="FFFFFF">
                  <a:lumMod val="95000"/>
                </a:sysClr>
              </a:gs>
            </a:gsLst>
            <a:lin ang="2700000" scaled="1"/>
            <a:tileRect/>
          </a:gradFill>
          <a:ln w="12700" cap="flat" cmpd="sng" algn="ctr">
            <a:noFill/>
            <a:prstDash val="solid"/>
            <a:miter lim="800000"/>
          </a:ln>
          <a:effectLst>
            <a:outerShdw blurRad="190500" sx="102000" sy="102000" algn="ctr" rotWithShape="0">
              <a:prstClr val="black">
                <a:alpha val="20000"/>
              </a:prstClr>
            </a:outerShdw>
          </a:effectLst>
        </p:spPr>
        <p:txBody>
          <a:bodyPr rtlCol="0" anchor="ctr"/>
          <a:lstStyle/>
          <a:p>
            <a:pPr algn="ctr" defTabSz="913765"/>
            <a:endParaRPr lang="en-US" sz="1500" kern="0">
              <a:solidFill>
                <a:prstClr val="white"/>
              </a:solidFill>
              <a:latin typeface="Calibri" panose="020F0502020204030204"/>
            </a:endParaRPr>
          </a:p>
        </p:txBody>
      </p:sp>
      <p:sp>
        <p:nvSpPr>
          <p:cNvPr id="43" name="Freeform 5"/>
          <p:cNvSpPr/>
          <p:nvPr/>
        </p:nvSpPr>
        <p:spPr bwMode="auto">
          <a:xfrm rot="2700000">
            <a:off x="9712259" y="1711115"/>
            <a:ext cx="1229421" cy="1229603"/>
          </a:xfrm>
          <a:prstGeom prst="roundRect">
            <a:avLst>
              <a:gd name="adj" fmla="val 50000"/>
            </a:avLst>
          </a:prstGeom>
          <a:gradFill flip="none" rotWithShape="1">
            <a:gsLst>
              <a:gs pos="0">
                <a:sysClr val="window" lastClr="FFFFFF"/>
              </a:gs>
              <a:gs pos="100000">
                <a:sysClr val="window" lastClr="FFFFFF">
                  <a:lumMod val="95000"/>
                </a:sysClr>
              </a:gs>
            </a:gsLst>
            <a:lin ang="2700000" scaled="1"/>
            <a:tileRect/>
          </a:gradFill>
          <a:ln w="12700" cap="flat" cmpd="sng" algn="ctr">
            <a:noFill/>
            <a:prstDash val="solid"/>
            <a:miter lim="800000"/>
          </a:ln>
          <a:effectLst>
            <a:outerShdw blurRad="190500" sx="102000" sy="102000" algn="ctr" rotWithShape="0">
              <a:prstClr val="black">
                <a:alpha val="20000"/>
              </a:prstClr>
            </a:outerShdw>
          </a:effectLst>
        </p:spPr>
        <p:txBody>
          <a:bodyPr rtlCol="0" anchor="ctr"/>
          <a:lstStyle/>
          <a:p>
            <a:pPr algn="ctr" defTabSz="913765"/>
            <a:endParaRPr lang="en-US" sz="1500" kern="0">
              <a:solidFill>
                <a:prstClr val="white"/>
              </a:solidFill>
              <a:latin typeface="Calibri" panose="020F0502020204030204"/>
            </a:endParaRPr>
          </a:p>
        </p:txBody>
      </p:sp>
      <p:sp>
        <p:nvSpPr>
          <p:cNvPr id="4" name="文本框 3"/>
          <p:cNvSpPr txBox="1"/>
          <p:nvPr/>
        </p:nvSpPr>
        <p:spPr>
          <a:xfrm>
            <a:off x="995680" y="2995295"/>
            <a:ext cx="1539875" cy="491490"/>
          </a:xfrm>
          <a:prstGeom prst="rect">
            <a:avLst/>
          </a:prstGeom>
          <a:noFill/>
        </p:spPr>
        <p:txBody>
          <a:bodyPr wrap="square" rtlCol="0">
            <a:spAutoFit/>
          </a:bodyPr>
          <a:lstStyle/>
          <a:p>
            <a:pPr algn="ctr" fontAlgn="base">
              <a:buClrTx/>
              <a:buSzTx/>
              <a:buFontTx/>
              <a:defRPr/>
            </a:pPr>
            <a:r>
              <a:rPr kumimoji="1" lang="zh-CN" altLang="en-US" sz="2600" kern="0" dirty="0">
                <a:solidFill>
                  <a:srgbClr val="0000FF"/>
                </a:solidFill>
                <a:latin typeface="宋体" panose="02010600030101010101" pitchFamily="2" charset="-122"/>
                <a:ea typeface="宋体" panose="02010600030101010101" pitchFamily="2" charset="-122"/>
                <a:cs typeface="+mj-cs"/>
                <a:sym typeface="+mn-ea"/>
              </a:rPr>
              <a:t>课题简介</a:t>
            </a:r>
          </a:p>
        </p:txBody>
      </p:sp>
      <p:sp>
        <p:nvSpPr>
          <p:cNvPr id="6" name="文本框 5"/>
          <p:cNvSpPr txBox="1"/>
          <p:nvPr/>
        </p:nvSpPr>
        <p:spPr>
          <a:xfrm>
            <a:off x="1333784" y="1796010"/>
            <a:ext cx="997885" cy="922020"/>
          </a:xfrm>
          <a:prstGeom prst="rect">
            <a:avLst/>
          </a:prstGeom>
          <a:noFill/>
        </p:spPr>
        <p:txBody>
          <a:bodyPr wrap="square" rtlCol="0">
            <a:spAutoFit/>
          </a:bodyPr>
          <a:lstStyle/>
          <a:p>
            <a:r>
              <a:rPr lang="en-US" altLang="zh-CN" sz="5400" spc="-300" dirty="0">
                <a:solidFill>
                  <a:srgbClr val="193989"/>
                </a:solidFill>
                <a:latin typeface="宋体" panose="02010600030101010101" pitchFamily="2" charset="-122"/>
                <a:ea typeface="宋体" panose="02010600030101010101" pitchFamily="2" charset="-122"/>
              </a:rPr>
              <a:t>01</a:t>
            </a:r>
            <a:endParaRPr lang="zh-CN" altLang="en-US" sz="5400" spc="-300" dirty="0">
              <a:solidFill>
                <a:srgbClr val="193989"/>
              </a:solidFill>
              <a:latin typeface="宋体" panose="02010600030101010101" pitchFamily="2" charset="-122"/>
              <a:ea typeface="宋体" panose="02010600030101010101" pitchFamily="2" charset="-122"/>
            </a:endParaRPr>
          </a:p>
        </p:txBody>
      </p:sp>
      <p:sp>
        <p:nvSpPr>
          <p:cNvPr id="48" name="文本框 47"/>
          <p:cNvSpPr txBox="1"/>
          <p:nvPr/>
        </p:nvSpPr>
        <p:spPr>
          <a:xfrm>
            <a:off x="4000785" y="2862941"/>
            <a:ext cx="1035148" cy="922020"/>
          </a:xfrm>
          <a:prstGeom prst="rect">
            <a:avLst/>
          </a:prstGeom>
          <a:noFill/>
        </p:spPr>
        <p:txBody>
          <a:bodyPr wrap="square" rtlCol="0">
            <a:spAutoFit/>
          </a:bodyPr>
          <a:lstStyle/>
          <a:p>
            <a:r>
              <a:rPr lang="en-US" altLang="zh-CN" sz="5400" spc="-300" dirty="0">
                <a:solidFill>
                  <a:srgbClr val="193989"/>
                </a:solidFill>
                <a:latin typeface="宋体" panose="02010600030101010101" pitchFamily="2" charset="-122"/>
                <a:ea typeface="宋体" panose="02010600030101010101" pitchFamily="2" charset="-122"/>
              </a:rPr>
              <a:t>02</a:t>
            </a:r>
            <a:endParaRPr lang="zh-CN" altLang="en-US" sz="5400" spc="-300" dirty="0">
              <a:solidFill>
                <a:srgbClr val="193989"/>
              </a:solidFill>
              <a:latin typeface="宋体" panose="02010600030101010101" pitchFamily="2" charset="-122"/>
              <a:ea typeface="宋体" panose="02010600030101010101" pitchFamily="2" charset="-122"/>
            </a:endParaRPr>
          </a:p>
        </p:txBody>
      </p:sp>
      <p:sp>
        <p:nvSpPr>
          <p:cNvPr id="50" name="文本框 49"/>
          <p:cNvSpPr txBox="1"/>
          <p:nvPr/>
        </p:nvSpPr>
        <p:spPr>
          <a:xfrm>
            <a:off x="3748405" y="4110355"/>
            <a:ext cx="1539875" cy="891540"/>
          </a:xfrm>
          <a:prstGeom prst="rect">
            <a:avLst/>
          </a:prstGeom>
          <a:noFill/>
        </p:spPr>
        <p:txBody>
          <a:bodyPr wrap="square" rtlCol="0">
            <a:spAutoFit/>
          </a:bodyPr>
          <a:lstStyle/>
          <a:p>
            <a:pPr lvl="0" algn="ctr">
              <a:defRPr/>
            </a:pPr>
            <a:r>
              <a:rPr kumimoji="1" lang="zh-CN" altLang="en-US" sz="2600" kern="0" dirty="0">
                <a:solidFill>
                  <a:srgbClr val="0000FF"/>
                </a:solidFill>
                <a:latin typeface="宋体" panose="02010600030101010101" pitchFamily="2" charset="-122"/>
                <a:ea typeface="宋体" panose="02010600030101010101" pitchFamily="2" charset="-122"/>
                <a:cs typeface="+mj-cs"/>
                <a:sym typeface="+mn-ea"/>
              </a:rPr>
              <a:t>研究方法及创新</a:t>
            </a:r>
            <a:endParaRPr kumimoji="1" lang="zh-CN" altLang="en-US" sz="2600" kern="0" dirty="0">
              <a:solidFill>
                <a:srgbClr val="0000FF"/>
              </a:solidFill>
              <a:latin typeface="宋体" panose="02010600030101010101" pitchFamily="2" charset="-122"/>
              <a:ea typeface="宋体" panose="02010600030101010101" pitchFamily="2" charset="-122"/>
              <a:cs typeface="+mj-cs"/>
            </a:endParaRPr>
          </a:p>
        </p:txBody>
      </p:sp>
      <p:sp>
        <p:nvSpPr>
          <p:cNvPr id="57" name="文本框 56"/>
          <p:cNvSpPr txBox="1"/>
          <p:nvPr/>
        </p:nvSpPr>
        <p:spPr>
          <a:xfrm>
            <a:off x="6792595" y="4257675"/>
            <a:ext cx="1539875" cy="491490"/>
          </a:xfrm>
          <a:prstGeom prst="rect">
            <a:avLst/>
          </a:prstGeom>
          <a:noFill/>
        </p:spPr>
        <p:txBody>
          <a:bodyPr wrap="square" rtlCol="0">
            <a:spAutoFit/>
          </a:bodyPr>
          <a:lstStyle/>
          <a:p>
            <a:pPr algn="ctr" fontAlgn="base">
              <a:buClrTx/>
              <a:buSzTx/>
              <a:buFontTx/>
              <a:defRPr/>
            </a:pPr>
            <a:r>
              <a:rPr kumimoji="1" lang="zh-CN" altLang="en-US" sz="2600" kern="0" dirty="0">
                <a:solidFill>
                  <a:srgbClr val="0000FF"/>
                </a:solidFill>
                <a:latin typeface="宋体" panose="02010600030101010101" pitchFamily="2" charset="-122"/>
                <a:ea typeface="宋体" panose="02010600030101010101" pitchFamily="2" charset="-122"/>
                <a:cs typeface="+mj-cs"/>
                <a:sym typeface="+mn-ea"/>
              </a:rPr>
              <a:t>课题进展</a:t>
            </a:r>
            <a:endParaRPr kumimoji="1" lang="zh-CN" altLang="en-US" sz="2600" kern="0" dirty="0">
              <a:solidFill>
                <a:srgbClr val="0000FF"/>
              </a:solidFill>
              <a:latin typeface="宋体" panose="02010600030101010101" pitchFamily="2" charset="-122"/>
              <a:ea typeface="宋体" panose="02010600030101010101" pitchFamily="2" charset="-122"/>
              <a:cs typeface="+mj-cs"/>
            </a:endParaRPr>
          </a:p>
        </p:txBody>
      </p:sp>
      <p:sp>
        <p:nvSpPr>
          <p:cNvPr id="60" name="文本框 59"/>
          <p:cNvSpPr txBox="1"/>
          <p:nvPr/>
        </p:nvSpPr>
        <p:spPr>
          <a:xfrm>
            <a:off x="9655175" y="3154045"/>
            <a:ext cx="1539875" cy="891540"/>
          </a:xfrm>
          <a:prstGeom prst="rect">
            <a:avLst/>
          </a:prstGeom>
          <a:noFill/>
        </p:spPr>
        <p:txBody>
          <a:bodyPr wrap="square" rtlCol="0">
            <a:spAutoFit/>
          </a:bodyPr>
          <a:lstStyle/>
          <a:p>
            <a:pPr algn="ctr" fontAlgn="base">
              <a:buClrTx/>
              <a:buSzTx/>
              <a:buFontTx/>
              <a:defRPr/>
            </a:pPr>
            <a:r>
              <a:rPr kumimoji="1" lang="zh-CN" altLang="en-US" sz="2600" kern="0" dirty="0">
                <a:solidFill>
                  <a:srgbClr val="0000FF"/>
                </a:solidFill>
                <a:latin typeface="宋体" panose="02010600030101010101" pitchFamily="2" charset="-122"/>
                <a:ea typeface="宋体" panose="02010600030101010101" pitchFamily="2" charset="-122"/>
                <a:cs typeface="+mj-cs"/>
                <a:sym typeface="+mn-ea"/>
              </a:rPr>
              <a:t>后续工作计划</a:t>
            </a:r>
            <a:endParaRPr kumimoji="1" lang="zh-CN" altLang="en-US" sz="2600" kern="0" dirty="0">
              <a:solidFill>
                <a:srgbClr val="0000FF"/>
              </a:solidFill>
              <a:latin typeface="宋体" panose="02010600030101010101" pitchFamily="2" charset="-122"/>
              <a:ea typeface="宋体" panose="02010600030101010101" pitchFamily="2" charset="-122"/>
              <a:cs typeface="+mj-cs"/>
            </a:endParaRPr>
          </a:p>
        </p:txBody>
      </p:sp>
      <p:sp>
        <p:nvSpPr>
          <p:cNvPr id="62" name="文本框 61"/>
          <p:cNvSpPr txBox="1"/>
          <p:nvPr/>
        </p:nvSpPr>
        <p:spPr>
          <a:xfrm>
            <a:off x="6945638" y="2864634"/>
            <a:ext cx="1035148" cy="922020"/>
          </a:xfrm>
          <a:prstGeom prst="rect">
            <a:avLst/>
          </a:prstGeom>
          <a:noFill/>
        </p:spPr>
        <p:txBody>
          <a:bodyPr wrap="square" rtlCol="0">
            <a:spAutoFit/>
          </a:bodyPr>
          <a:lstStyle/>
          <a:p>
            <a:r>
              <a:rPr lang="en-US" altLang="zh-CN" sz="5400" spc="-300" dirty="0">
                <a:solidFill>
                  <a:srgbClr val="193989"/>
                </a:solidFill>
                <a:latin typeface="宋体" panose="02010600030101010101" pitchFamily="2" charset="-122"/>
                <a:ea typeface="宋体" panose="02010600030101010101" pitchFamily="2" charset="-122"/>
              </a:rPr>
              <a:t>03</a:t>
            </a:r>
            <a:endParaRPr lang="zh-CN" altLang="en-US" sz="5400" spc="-300" dirty="0">
              <a:solidFill>
                <a:srgbClr val="193989"/>
              </a:solidFill>
              <a:latin typeface="宋体" panose="02010600030101010101" pitchFamily="2" charset="-122"/>
              <a:ea typeface="宋体" panose="02010600030101010101" pitchFamily="2" charset="-122"/>
            </a:endParaRPr>
          </a:p>
        </p:txBody>
      </p:sp>
      <p:sp>
        <p:nvSpPr>
          <p:cNvPr id="63" name="文本框 62"/>
          <p:cNvSpPr txBox="1"/>
          <p:nvPr/>
        </p:nvSpPr>
        <p:spPr>
          <a:xfrm>
            <a:off x="9809395" y="1806460"/>
            <a:ext cx="1035148" cy="922020"/>
          </a:xfrm>
          <a:prstGeom prst="rect">
            <a:avLst/>
          </a:prstGeom>
          <a:noFill/>
        </p:spPr>
        <p:txBody>
          <a:bodyPr wrap="square" rtlCol="0">
            <a:spAutoFit/>
          </a:bodyPr>
          <a:lstStyle/>
          <a:p>
            <a:r>
              <a:rPr lang="en-US" altLang="zh-CN" sz="5400" spc="-300" dirty="0">
                <a:solidFill>
                  <a:srgbClr val="193989"/>
                </a:solidFill>
                <a:latin typeface="宋体" panose="02010600030101010101" pitchFamily="2" charset="-122"/>
                <a:ea typeface="宋体" panose="02010600030101010101" pitchFamily="2" charset="-122"/>
              </a:rPr>
              <a:t>04</a:t>
            </a:r>
            <a:endParaRPr lang="zh-CN" altLang="en-US" sz="5400" spc="-300" dirty="0">
              <a:solidFill>
                <a:srgbClr val="193989"/>
              </a:solidFill>
              <a:latin typeface="宋体" panose="02010600030101010101" pitchFamily="2" charset="-122"/>
              <a:ea typeface="宋体" panose="02010600030101010101" pitchFamily="2" charset="-122"/>
            </a:endParaRPr>
          </a:p>
        </p:txBody>
      </p:sp>
      <p:sp>
        <p:nvSpPr>
          <p:cNvPr id="65" name="文本框 64"/>
          <p:cNvSpPr txBox="1"/>
          <p:nvPr/>
        </p:nvSpPr>
        <p:spPr>
          <a:xfrm>
            <a:off x="5297829" y="1339959"/>
            <a:ext cx="1595072" cy="82994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normalizeH="0" baseline="0" noProof="0" dirty="0">
                <a:ln>
                  <a:noFill/>
                </a:ln>
                <a:solidFill>
                  <a:schemeClr val="bg1"/>
                </a:solidFill>
                <a:effectLst/>
                <a:uLnTx/>
                <a:uFillTx/>
                <a:latin typeface="字魂58号-创中黑-Regular" panose="00000500000000000000" pitchFamily="2" charset="-122"/>
                <a:ea typeface="字魂58号-创中黑-Regular" panose="00000500000000000000" pitchFamily="2" charset="-122"/>
                <a:cs typeface="+mn-cs"/>
              </a:rPr>
              <a:t>目录</a:t>
            </a:r>
            <a:endParaRPr kumimoji="0" lang="en-US" altLang="zh-CN" sz="2400" b="0" i="0" u="none" strike="noStrike" kern="1200" cap="none" normalizeH="0" baseline="0" noProof="0" dirty="0">
              <a:ln>
                <a:noFill/>
              </a:ln>
              <a:solidFill>
                <a:schemeClr val="bg1"/>
              </a:solidFill>
              <a:effectLst/>
              <a:uLnTx/>
              <a:uFillTx/>
              <a:latin typeface="字魂58号-创中黑-Regular" panose="00000500000000000000" pitchFamily="2" charset="-122"/>
              <a:ea typeface="字魂58号-创中黑-Regular" panose="00000500000000000000"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normalizeH="0" baseline="0" noProof="0" dirty="0">
                <a:ln>
                  <a:noFill/>
                </a:ln>
                <a:solidFill>
                  <a:schemeClr val="bg1"/>
                </a:solidFill>
                <a:effectLst/>
                <a:uLnTx/>
                <a:uFillTx/>
                <a:latin typeface="字魂58号-创中黑-Regular" panose="00000500000000000000" pitchFamily="2" charset="-122"/>
                <a:ea typeface="字魂58号-创中黑-Regular" panose="00000500000000000000" pitchFamily="2" charset="-122"/>
                <a:cs typeface="+mn-cs"/>
              </a:rPr>
              <a:t>CONTENTS</a:t>
            </a:r>
          </a:p>
        </p:txBody>
      </p:sp>
      <p:sp>
        <p:nvSpPr>
          <p:cNvPr id="3" name="灯片编号占位符 2"/>
          <p:cNvSpPr>
            <a:spLocks noGrp="1"/>
          </p:cNvSpPr>
          <p:nvPr>
            <p:ph type="sldNum" sz="quarter" idx="12"/>
          </p:nvPr>
        </p:nvSpPr>
        <p:spPr/>
        <p:txBody>
          <a:bodyPr/>
          <a:lstStyle/>
          <a:p>
            <a:fld id="{565CE74E-AB26-4998-AD42-012C4C1AD076}" type="slidenum">
              <a:rPr lang="zh-CN" altLang="en-US" smtClean="0"/>
              <a:t>2</a:t>
            </a:fld>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6" name="文本框 5"/>
          <p:cNvSpPr txBox="1"/>
          <p:nvPr/>
        </p:nvSpPr>
        <p:spPr>
          <a:xfrm>
            <a:off x="311150" y="1795145"/>
            <a:ext cx="4064000" cy="368300"/>
          </a:xfrm>
          <a:prstGeom prst="rect">
            <a:avLst/>
          </a:prstGeom>
          <a:noFill/>
        </p:spPr>
        <p:txBody>
          <a:bodyPr wrap="square" rtlCol="0">
            <a:spAutoFit/>
          </a:bodyPr>
          <a:lstStyle/>
          <a:p>
            <a:r>
              <a:rPr lang="zh-CN" altLang="en-US"/>
              <a:t>任务书</a:t>
            </a:r>
          </a:p>
        </p:txBody>
      </p:sp>
      <p:sp>
        <p:nvSpPr>
          <p:cNvPr id="8" name="文本框 7"/>
          <p:cNvSpPr txBox="1"/>
          <p:nvPr/>
        </p:nvSpPr>
        <p:spPr>
          <a:xfrm>
            <a:off x="311150" y="4648835"/>
            <a:ext cx="4064000" cy="368300"/>
          </a:xfrm>
          <a:prstGeom prst="rect">
            <a:avLst/>
          </a:prstGeom>
          <a:noFill/>
        </p:spPr>
        <p:txBody>
          <a:bodyPr wrap="square" rtlCol="0">
            <a:spAutoFit/>
          </a:bodyPr>
          <a:lstStyle/>
          <a:p>
            <a:r>
              <a:rPr lang="zh-CN" altLang="en-US"/>
              <a:t>周进展</a:t>
            </a:r>
          </a:p>
        </p:txBody>
      </p:sp>
      <p:sp>
        <p:nvSpPr>
          <p:cNvPr id="5" name="灯片编号占位符 4"/>
          <p:cNvSpPr>
            <a:spLocks noGrp="1"/>
          </p:cNvSpPr>
          <p:nvPr>
            <p:ph type="sldNum" sz="quarter" idx="12"/>
          </p:nvPr>
        </p:nvSpPr>
        <p:spPr/>
        <p:txBody>
          <a:bodyPr/>
          <a:lstStyle/>
          <a:p>
            <a:fld id="{565CE74E-AB26-4998-AD42-012C4C1AD076}" type="slidenum">
              <a:rPr lang="zh-CN" altLang="en-US" smtClean="0"/>
              <a:t>20</a:t>
            </a:fld>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8" name="文本框 7"/>
          <p:cNvSpPr txBox="1"/>
          <p:nvPr/>
        </p:nvSpPr>
        <p:spPr>
          <a:xfrm>
            <a:off x="969645" y="3471545"/>
            <a:ext cx="4064000" cy="368300"/>
          </a:xfrm>
          <a:prstGeom prst="rect">
            <a:avLst/>
          </a:prstGeom>
          <a:noFill/>
        </p:spPr>
        <p:txBody>
          <a:bodyPr wrap="square" rtlCol="0">
            <a:spAutoFit/>
          </a:bodyPr>
          <a:lstStyle/>
          <a:p>
            <a:r>
              <a:rPr lang="zh-CN" altLang="en-US"/>
              <a:t>周进展</a:t>
            </a:r>
          </a:p>
        </p:txBody>
      </p:sp>
      <p:sp>
        <p:nvSpPr>
          <p:cNvPr id="5" name="灯片编号占位符 4"/>
          <p:cNvSpPr>
            <a:spLocks noGrp="1"/>
          </p:cNvSpPr>
          <p:nvPr>
            <p:ph type="sldNum" sz="quarter" idx="12"/>
          </p:nvPr>
        </p:nvSpPr>
        <p:spPr/>
        <p:txBody>
          <a:bodyPr/>
          <a:lstStyle/>
          <a:p>
            <a:fld id="{565CE74E-AB26-4998-AD42-012C4C1AD076}" type="slidenum">
              <a:rPr lang="zh-CN" altLang="en-US" smtClean="0"/>
              <a:t>21</a:t>
            </a:fld>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5" name="文本框 4"/>
          <p:cNvSpPr txBox="1"/>
          <p:nvPr/>
        </p:nvSpPr>
        <p:spPr>
          <a:xfrm>
            <a:off x="240030" y="3084195"/>
            <a:ext cx="824865" cy="922020"/>
          </a:xfrm>
          <a:prstGeom prst="rect">
            <a:avLst/>
          </a:prstGeom>
          <a:noFill/>
        </p:spPr>
        <p:txBody>
          <a:bodyPr wrap="square" rtlCol="0">
            <a:spAutoFit/>
          </a:bodyPr>
          <a:lstStyle/>
          <a:p>
            <a:r>
              <a:rPr lang="zh-CN" altLang="en-US"/>
              <a:t>毕业论文进展</a:t>
            </a:r>
          </a:p>
        </p:txBody>
      </p:sp>
      <p:sp>
        <p:nvSpPr>
          <p:cNvPr id="6" name="灯片编号占位符 5"/>
          <p:cNvSpPr>
            <a:spLocks noGrp="1"/>
          </p:cNvSpPr>
          <p:nvPr>
            <p:ph type="sldNum" sz="quarter" idx="12"/>
          </p:nvPr>
        </p:nvSpPr>
        <p:spPr/>
        <p:txBody>
          <a:bodyPr/>
          <a:lstStyle/>
          <a:p>
            <a:fld id="{565CE74E-AB26-4998-AD42-012C4C1AD076}" type="slidenum">
              <a:rPr lang="zh-CN" altLang="en-US" smtClean="0"/>
              <a:t>22</a:t>
            </a:fld>
            <a:endParaRPr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159058" cy="769441"/>
          </a:xfrm>
          <a:prstGeom prst="rect">
            <a:avLst/>
          </a:prstGeom>
          <a:noFill/>
          <a:ln>
            <a:noFill/>
          </a:ln>
        </p:spPr>
        <p:txBody>
          <a:bodyPr wrap="none">
            <a:spAutoFit/>
          </a:bodyPr>
          <a:lstStyle/>
          <a:p>
            <a:pPr algn="l" eaLnBrk="1" hangingPunct="1"/>
            <a:r>
              <a:rPr lang="zh-CN" altLang="en-US" sz="2800" dirty="0">
                <a:solidFill>
                  <a:srgbClr val="0000FF"/>
                </a:solidFill>
                <a:sym typeface="+mn-ea"/>
              </a:rPr>
              <a:t>三、课题进展</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a:p>
            <a:pPr algn="l" eaLnBrk="1" hangingPunct="1"/>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6" name="文本框 5"/>
          <p:cNvSpPr txBox="1"/>
          <p:nvPr/>
        </p:nvSpPr>
        <p:spPr>
          <a:xfrm>
            <a:off x="1529080" y="1386840"/>
            <a:ext cx="9258935" cy="1445260"/>
          </a:xfrm>
          <a:prstGeom prst="rect">
            <a:avLst/>
          </a:prstGeom>
          <a:noFill/>
        </p:spPr>
        <p:txBody>
          <a:bodyPr wrap="square" rtlCol="0">
            <a:spAutoFit/>
          </a:bodyPr>
          <a:lstStyle/>
          <a:p>
            <a:r>
              <a:rPr lang="zh-CN" altLang="en-US" sz="4400">
                <a:latin typeface="宋体" panose="02010600030101010101" pitchFamily="2" charset="-122"/>
                <a:ea typeface="宋体" panose="02010600030101010101" pitchFamily="2" charset="-122"/>
              </a:rPr>
              <a:t>存在的主要问题：论文撰写进度较慢，目前完成量为第一章的绪论。</a:t>
            </a:r>
            <a:endParaRPr lang="en-US" altLang="zh-CN" sz="4400">
              <a:latin typeface="宋体" panose="02010600030101010101" pitchFamily="2" charset="-122"/>
              <a:ea typeface="宋体" panose="02010600030101010101" pitchFamily="2" charset="-122"/>
            </a:endParaRPr>
          </a:p>
        </p:txBody>
      </p:sp>
      <p:sp>
        <p:nvSpPr>
          <p:cNvPr id="3" name="灯片编号占位符 2"/>
          <p:cNvSpPr>
            <a:spLocks noGrp="1"/>
          </p:cNvSpPr>
          <p:nvPr>
            <p:ph type="sldNum" sz="quarter" idx="12"/>
          </p:nvPr>
        </p:nvSpPr>
        <p:spPr/>
        <p:txBody>
          <a:bodyPr/>
          <a:lstStyle/>
          <a:p>
            <a:fld id="{565CE74E-AB26-4998-AD42-012C4C1AD076}" type="slidenum">
              <a:rPr lang="zh-CN" altLang="en-US" smtClean="0"/>
              <a:t>23</a:t>
            </a:fld>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7"/>
          <a:stretch>
            <a:fillRect/>
          </a:stretch>
        </a:blipFill>
        <a:effectLst/>
      </p:bgPr>
    </p:bg>
    <p:spTree>
      <p:nvGrpSpPr>
        <p:cNvPr id="1" name=""/>
        <p:cNvGrpSpPr/>
        <p:nvPr/>
      </p:nvGrpSpPr>
      <p:grpSpPr>
        <a:xfrm>
          <a:off x="0" y="0"/>
          <a:ext cx="0" cy="0"/>
          <a:chOff x="0" y="0"/>
          <a:chExt cx="0" cy="0"/>
        </a:xfrm>
      </p:grpSpPr>
      <p:sp>
        <p:nvSpPr>
          <p:cNvPr id="3" name="Oval 2"/>
          <p:cNvSpPr/>
          <p:nvPr>
            <p:custDataLst>
              <p:tags r:id="rId1"/>
            </p:custDataLst>
          </p:nvPr>
        </p:nvSpPr>
        <p:spPr>
          <a:xfrm>
            <a:off x="3607590" y="2262304"/>
            <a:ext cx="1942390" cy="1942390"/>
          </a:xfrm>
          <a:prstGeom prst="ellipse">
            <a:avLst/>
          </a:prstGeom>
          <a:gradFill flip="none" rotWithShape="1">
            <a:gsLst>
              <a:gs pos="0">
                <a:sysClr val="window" lastClr="FFFFFF"/>
              </a:gs>
              <a:gs pos="100000">
                <a:sysClr val="window" lastClr="FFFFFF">
                  <a:lumMod val="95000"/>
                </a:sysClr>
              </a:gs>
            </a:gsLst>
            <a:lin ang="2700000" scaled="1"/>
            <a:tileRect/>
          </a:gradFill>
          <a:ln w="12700" cap="flat" cmpd="sng" algn="ctr">
            <a:noFill/>
            <a:prstDash val="solid"/>
            <a:miter lim="800000"/>
          </a:ln>
          <a:effectLst>
            <a:outerShdw blurRad="190500" sx="102000" sy="102000" algn="ctr" rotWithShape="0">
              <a:prstClr val="black">
                <a:alpha val="20000"/>
              </a:prstClr>
            </a:outerShdw>
          </a:effectLst>
        </p:spPr>
        <p:txBody>
          <a:bodyPr rtlCol="0" anchor="ctr"/>
          <a:lstStyle/>
          <a:p>
            <a:pPr algn="ctr" defTabSz="913765"/>
            <a:endParaRPr lang="en-US" sz="1500" kern="0">
              <a:solidFill>
                <a:prstClr val="white"/>
              </a:solidFill>
              <a:latin typeface="Calibri" panose="020F0502020204030204"/>
            </a:endParaRPr>
          </a:p>
        </p:txBody>
      </p:sp>
      <p:sp>
        <p:nvSpPr>
          <p:cNvPr id="4" name="文本框 3"/>
          <p:cNvSpPr txBox="1"/>
          <p:nvPr>
            <p:custDataLst>
              <p:tags r:id="rId2"/>
            </p:custDataLst>
          </p:nvPr>
        </p:nvSpPr>
        <p:spPr>
          <a:xfrm>
            <a:off x="3771696" y="2276703"/>
            <a:ext cx="1778284" cy="1568450"/>
          </a:xfrm>
          <a:prstGeom prst="rect">
            <a:avLst/>
          </a:prstGeom>
          <a:noFill/>
        </p:spPr>
        <p:txBody>
          <a:bodyPr wrap="square" rtlCol="0">
            <a:spAutoFit/>
          </a:bodyPr>
          <a:lstStyle/>
          <a:p>
            <a:r>
              <a:rPr lang="en-US" altLang="zh-CN" sz="9600" spc="-300" dirty="0">
                <a:solidFill>
                  <a:srgbClr val="193989"/>
                </a:solidFill>
                <a:latin typeface="字魂31号-凝宋" panose="00000500000000000000" pitchFamily="2" charset="-122"/>
                <a:ea typeface="字魂31号-凝宋" panose="00000500000000000000" pitchFamily="2" charset="-122"/>
              </a:rPr>
              <a:t>04</a:t>
            </a:r>
            <a:endParaRPr lang="zh-CN" altLang="en-US" sz="9600" spc="-300" dirty="0">
              <a:solidFill>
                <a:srgbClr val="193989"/>
              </a:solidFill>
              <a:latin typeface="字魂31号-凝宋" panose="00000500000000000000" pitchFamily="2" charset="-122"/>
              <a:ea typeface="字魂31号-凝宋" panose="00000500000000000000" pitchFamily="2" charset="-122"/>
            </a:endParaRPr>
          </a:p>
        </p:txBody>
      </p:sp>
      <p:pic>
        <p:nvPicPr>
          <p:cNvPr id="5" name="图片 4" descr="2安建大校徽校名标准色透明底"/>
          <p:cNvPicPr>
            <a:picLocks noChangeAspect="1"/>
          </p:cNvPicPr>
          <p:nvPr>
            <p:custDataLst>
              <p:tags r:id="rId3"/>
            </p:custDataLst>
          </p:nvPr>
        </p:nvPicPr>
        <p:blipFill>
          <a:blip r:embed="rId8"/>
          <a:stretch>
            <a:fillRect/>
          </a:stretch>
        </p:blipFill>
        <p:spPr>
          <a:xfrm>
            <a:off x="10020300" y="286385"/>
            <a:ext cx="1744980" cy="424815"/>
          </a:xfrm>
          <a:prstGeom prst="rect">
            <a:avLst/>
          </a:prstGeom>
        </p:spPr>
      </p:pic>
      <p:sp>
        <p:nvSpPr>
          <p:cNvPr id="9" name="文本框 8"/>
          <p:cNvSpPr txBox="1"/>
          <p:nvPr>
            <p:custDataLst>
              <p:tags r:id="rId4"/>
            </p:custDataLst>
          </p:nvPr>
        </p:nvSpPr>
        <p:spPr>
          <a:xfrm>
            <a:off x="6136005" y="2772410"/>
            <a:ext cx="5144135" cy="922020"/>
          </a:xfrm>
          <a:prstGeom prst="rect">
            <a:avLst/>
          </a:prstGeom>
          <a:noFill/>
        </p:spPr>
        <p:txBody>
          <a:bodyPr wrap="square" rtlCol="0">
            <a:spAutoFit/>
          </a:bodyPr>
          <a:lstStyle/>
          <a:p>
            <a:pPr algn="l" eaLnBrk="1" hangingPunct="1"/>
            <a:r>
              <a:rPr lang="zh-CN" altLang="en-US" sz="5400" dirty="0">
                <a:solidFill>
                  <a:srgbClr val="0000FF"/>
                </a:solidFill>
                <a:sym typeface="+mn-ea"/>
              </a:rPr>
              <a:t>后续工作计划</a:t>
            </a:r>
            <a:endParaRPr lang="zh-CN" altLang="en-US" sz="5400" dirty="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2" name="灯片编号占位符 1"/>
          <p:cNvSpPr>
            <a:spLocks noGrp="1"/>
          </p:cNvSpPr>
          <p:nvPr>
            <p:ph type="sldNum" sz="quarter" idx="12"/>
          </p:nvPr>
        </p:nvSpPr>
        <p:spPr/>
        <p:txBody>
          <a:bodyPr/>
          <a:lstStyle/>
          <a:p>
            <a:fld id="{565CE74E-AB26-4998-AD42-012C4C1AD076}" type="slidenum">
              <a:rPr lang="zh-CN" altLang="en-US" smtClean="0"/>
              <a:t>24</a:t>
            </a:fld>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877204" cy="523220"/>
          </a:xfrm>
          <a:prstGeom prst="rect">
            <a:avLst/>
          </a:prstGeom>
          <a:noFill/>
          <a:ln>
            <a:noFill/>
          </a:ln>
        </p:spPr>
        <p:txBody>
          <a:bodyPr wrap="none">
            <a:spAutoFit/>
          </a:bodyPr>
          <a:lstStyle/>
          <a:p>
            <a:pPr algn="l" eaLnBrk="1" hangingPunct="1"/>
            <a:r>
              <a:rPr lang="zh-CN" altLang="en-US" sz="2800" dirty="0">
                <a:solidFill>
                  <a:srgbClr val="0000FF"/>
                </a:solidFill>
                <a:sym typeface="+mn-ea"/>
              </a:rPr>
              <a:t>四、后续工作计划</a:t>
            </a:r>
            <a:r>
              <a:rPr lang="en-US" altLang="zh-CN" sz="2800" dirty="0">
                <a:solidFill>
                  <a:srgbClr val="0000FF"/>
                </a:solidFill>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lang="en-US" altLang="zh-CN" sz="1600" dirty="0">
              <a:solidFill>
                <a:srgbClr val="0000FF"/>
              </a:solidFill>
              <a:latin typeface="字魂58号-创中黑-Regular" panose="00000500000000000000" pitchFamily="2" charset="-122"/>
              <a:ea typeface="字魂58号-创中黑-Regular" panose="00000500000000000000" pitchFamily="2" charset="-122"/>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5" name="灯片编号占位符 4"/>
          <p:cNvSpPr>
            <a:spLocks noGrp="1"/>
          </p:cNvSpPr>
          <p:nvPr>
            <p:ph type="sldNum" sz="quarter" idx="12"/>
          </p:nvPr>
        </p:nvSpPr>
        <p:spPr/>
        <p:txBody>
          <a:bodyPr/>
          <a:lstStyle/>
          <a:p>
            <a:fld id="{565CE74E-AB26-4998-AD42-012C4C1AD076}" type="slidenum">
              <a:rPr lang="zh-CN" altLang="en-US" smtClean="0"/>
              <a:t>25</a:t>
            </a:fld>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6"/>
          <a:stretch>
            <a:fillRect/>
          </a:stretch>
        </a:blipFill>
        <a:effectLst/>
      </p:bgPr>
    </p:bg>
    <p:spTree>
      <p:nvGrpSpPr>
        <p:cNvPr id="1" name=""/>
        <p:cNvGrpSpPr/>
        <p:nvPr/>
      </p:nvGrpSpPr>
      <p:grpSpPr>
        <a:xfrm>
          <a:off x="0" y="0"/>
          <a:ext cx="0" cy="0"/>
          <a:chOff x="0" y="0"/>
          <a:chExt cx="0" cy="0"/>
        </a:xfrm>
      </p:grpSpPr>
      <p:sp>
        <p:nvSpPr>
          <p:cNvPr id="13" name="文本框 12"/>
          <p:cNvSpPr txBox="1"/>
          <p:nvPr/>
        </p:nvSpPr>
        <p:spPr>
          <a:xfrm>
            <a:off x="2641679" y="3126977"/>
            <a:ext cx="6908640" cy="76835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4400" dirty="0">
                <a:solidFill>
                  <a:prstClr val="black">
                    <a:lumMod val="75000"/>
                    <a:lumOff val="25000"/>
                  </a:prstClr>
                </a:solidFill>
                <a:latin typeface="宋体" panose="02010600030101010101" pitchFamily="2" charset="-122"/>
                <a:ea typeface="宋体" panose="02010600030101010101" pitchFamily="2" charset="-122"/>
              </a:rPr>
              <a:t>敬请各位评委老师批评指正！</a:t>
            </a:r>
          </a:p>
        </p:txBody>
      </p:sp>
      <p:grpSp>
        <p:nvGrpSpPr>
          <p:cNvPr id="15" name="组合 14"/>
          <p:cNvGrpSpPr/>
          <p:nvPr/>
        </p:nvGrpSpPr>
        <p:grpSpPr>
          <a:xfrm>
            <a:off x="2822214" y="4616624"/>
            <a:ext cx="6547485" cy="369332"/>
            <a:chOff x="2993112" y="4136786"/>
            <a:chExt cx="6547485" cy="369332"/>
          </a:xfrm>
        </p:grpSpPr>
        <p:sp>
          <p:nvSpPr>
            <p:cNvPr id="16" name="文本框 15"/>
            <p:cNvSpPr txBox="1"/>
            <p:nvPr>
              <p:custDataLst>
                <p:tags r:id="rId1"/>
              </p:custDataLst>
            </p:nvPr>
          </p:nvSpPr>
          <p:spPr>
            <a:xfrm>
              <a:off x="2993112" y="4136786"/>
              <a:ext cx="1816253" cy="369332"/>
            </a:xfrm>
            <a:prstGeom prst="rect">
              <a:avLst/>
            </a:prstGeom>
            <a:noFill/>
          </p:spPr>
          <p:txBody>
            <a:bodyPr wrap="square" rtlCol="0">
              <a:spAutoFit/>
            </a:bodyPr>
            <a:lstStyle/>
            <a:p>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rPr>
                <a:t>答辩人：年志豪</a:t>
              </a:r>
            </a:p>
          </p:txBody>
        </p:sp>
        <p:sp>
          <p:nvSpPr>
            <p:cNvPr id="17" name="文本框 16"/>
            <p:cNvSpPr txBox="1"/>
            <p:nvPr>
              <p:custDataLst>
                <p:tags r:id="rId2"/>
              </p:custDataLst>
            </p:nvPr>
          </p:nvSpPr>
          <p:spPr>
            <a:xfrm>
              <a:off x="5025644" y="4136786"/>
              <a:ext cx="2085292" cy="368300"/>
            </a:xfrm>
            <a:prstGeom prst="rect">
              <a:avLst/>
            </a:prstGeom>
            <a:noFill/>
          </p:spPr>
          <p:txBody>
            <a:bodyPr wrap="square" rtlCol="0">
              <a:spAutoFit/>
            </a:bodyPr>
            <a:lstStyle/>
            <a:p>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rPr>
                <a:t>指导老师：邵慧</a:t>
              </a:r>
            </a:p>
          </p:txBody>
        </p:sp>
        <p:sp>
          <p:nvSpPr>
            <p:cNvPr id="18" name="文本框 17"/>
            <p:cNvSpPr txBox="1"/>
            <p:nvPr>
              <p:custDataLst>
                <p:tags r:id="rId3"/>
              </p:custDataLst>
            </p:nvPr>
          </p:nvSpPr>
          <p:spPr>
            <a:xfrm>
              <a:off x="7326987" y="4136786"/>
              <a:ext cx="2213610" cy="369332"/>
            </a:xfrm>
            <a:prstGeom prst="rect">
              <a:avLst/>
            </a:prstGeom>
            <a:noFill/>
          </p:spPr>
          <p:txBody>
            <a:bodyPr wrap="square" rtlCol="0">
              <a:spAutoFit/>
            </a:bodyPr>
            <a:lstStyle/>
            <a:p>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rPr>
                <a:t>专业：</a:t>
              </a:r>
              <a:r>
                <a:rPr lang="en-US" altLang="zh-CN" dirty="0">
                  <a:solidFill>
                    <a:schemeClr val="tx1">
                      <a:lumMod val="75000"/>
                      <a:lumOff val="25000"/>
                    </a:schemeClr>
                  </a:solidFill>
                  <a:latin typeface="思源黑体 CN Normal" panose="020B0400000000000000" pitchFamily="34" charset="-122"/>
                  <a:ea typeface="思源黑体 CN Normal" panose="020B0400000000000000" pitchFamily="34" charset="-122"/>
                </a:rPr>
                <a:t>20</a:t>
              </a:r>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rPr>
                <a:t>电子二班</a:t>
              </a:r>
            </a:p>
          </p:txBody>
        </p:sp>
      </p:grpSp>
      <p:sp>
        <p:nvSpPr>
          <p:cNvPr id="2" name="灯片编号占位符 1"/>
          <p:cNvSpPr>
            <a:spLocks noGrp="1"/>
          </p:cNvSpPr>
          <p:nvPr>
            <p:ph type="sldNum" sz="quarter" idx="12"/>
          </p:nvPr>
        </p:nvSpPr>
        <p:spPr/>
        <p:txBody>
          <a:bodyPr/>
          <a:lstStyle/>
          <a:p>
            <a:fld id="{565CE74E-AB26-4998-AD42-012C4C1AD076}" type="slidenum">
              <a:rPr lang="zh-CN" altLang="en-US" smtClean="0"/>
              <a:t>26</a:t>
            </a:fld>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6"/>
          <a:stretch>
            <a:fillRect/>
          </a:stretch>
        </a:blipFill>
        <a:effectLst/>
      </p:bgPr>
    </p:bg>
    <p:spTree>
      <p:nvGrpSpPr>
        <p:cNvPr id="1" name=""/>
        <p:cNvGrpSpPr/>
        <p:nvPr/>
      </p:nvGrpSpPr>
      <p:grpSpPr>
        <a:xfrm>
          <a:off x="0" y="0"/>
          <a:ext cx="0" cy="0"/>
          <a:chOff x="0" y="0"/>
          <a:chExt cx="0" cy="0"/>
        </a:xfrm>
      </p:grpSpPr>
      <p:sp>
        <p:nvSpPr>
          <p:cNvPr id="6" name="Oval 2"/>
          <p:cNvSpPr/>
          <p:nvPr>
            <p:custDataLst>
              <p:tags r:id="rId1"/>
            </p:custDataLst>
          </p:nvPr>
        </p:nvSpPr>
        <p:spPr>
          <a:xfrm>
            <a:off x="3607590" y="2262304"/>
            <a:ext cx="1942390" cy="1942390"/>
          </a:xfrm>
          <a:prstGeom prst="ellipse">
            <a:avLst/>
          </a:prstGeom>
          <a:gradFill flip="none" rotWithShape="1">
            <a:gsLst>
              <a:gs pos="0">
                <a:sysClr val="window" lastClr="FFFFFF"/>
              </a:gs>
              <a:gs pos="100000">
                <a:sysClr val="window" lastClr="FFFFFF">
                  <a:lumMod val="95000"/>
                </a:sysClr>
              </a:gs>
            </a:gsLst>
            <a:lin ang="2700000" scaled="1"/>
            <a:tileRect/>
          </a:gradFill>
          <a:ln w="12700" cap="flat" cmpd="sng" algn="ctr">
            <a:noFill/>
            <a:prstDash val="solid"/>
            <a:miter lim="800000"/>
          </a:ln>
          <a:effectLst>
            <a:outerShdw blurRad="190500" sx="102000" sy="102000" algn="ctr" rotWithShape="0">
              <a:prstClr val="black">
                <a:alpha val="20000"/>
              </a:prstClr>
            </a:outerShdw>
          </a:effectLst>
        </p:spPr>
        <p:txBody>
          <a:bodyPr rtlCol="0" anchor="ctr"/>
          <a:lstStyle/>
          <a:p>
            <a:pPr algn="ctr" defTabSz="913765"/>
            <a:endParaRPr lang="en-US" sz="1500" kern="0">
              <a:solidFill>
                <a:prstClr val="white"/>
              </a:solidFill>
              <a:latin typeface="Calibri" panose="020F0502020204030204"/>
            </a:endParaRPr>
          </a:p>
        </p:txBody>
      </p:sp>
      <p:sp>
        <p:nvSpPr>
          <p:cNvPr id="7" name="文本框 6"/>
          <p:cNvSpPr txBox="1"/>
          <p:nvPr>
            <p:custDataLst>
              <p:tags r:id="rId2"/>
            </p:custDataLst>
          </p:nvPr>
        </p:nvSpPr>
        <p:spPr>
          <a:xfrm>
            <a:off x="3771696" y="2276703"/>
            <a:ext cx="1778284" cy="1569660"/>
          </a:xfrm>
          <a:prstGeom prst="rect">
            <a:avLst/>
          </a:prstGeom>
          <a:noFill/>
        </p:spPr>
        <p:txBody>
          <a:bodyPr wrap="square" rtlCol="0">
            <a:spAutoFit/>
          </a:bodyPr>
          <a:lstStyle/>
          <a:p>
            <a:r>
              <a:rPr lang="en-US" altLang="zh-CN" sz="9600" spc="-300" dirty="0">
                <a:solidFill>
                  <a:srgbClr val="193989"/>
                </a:solidFill>
                <a:latin typeface="字魂31号-凝宋" panose="00000500000000000000" pitchFamily="2" charset="-122"/>
                <a:ea typeface="字魂31号-凝宋" panose="00000500000000000000" pitchFamily="2" charset="-122"/>
              </a:rPr>
              <a:t>01</a:t>
            </a:r>
            <a:endParaRPr lang="zh-CN" altLang="en-US" sz="9600" spc="-300" dirty="0">
              <a:solidFill>
                <a:srgbClr val="193989"/>
              </a:solidFill>
              <a:latin typeface="字魂31号-凝宋" panose="00000500000000000000" pitchFamily="2" charset="-122"/>
              <a:ea typeface="字魂31号-凝宋" panose="00000500000000000000" pitchFamily="2" charset="-122"/>
            </a:endParaRPr>
          </a:p>
        </p:txBody>
      </p:sp>
      <p:pic>
        <p:nvPicPr>
          <p:cNvPr id="8" name="图片 7" descr="2安建大校徽校名标准色透明底"/>
          <p:cNvPicPr>
            <a:picLocks noChangeAspect="1"/>
          </p:cNvPicPr>
          <p:nvPr>
            <p:custDataLst>
              <p:tags r:id="rId3"/>
            </p:custDataLst>
          </p:nvPr>
        </p:nvPicPr>
        <p:blipFill>
          <a:blip r:embed="rId7"/>
          <a:stretch>
            <a:fillRect/>
          </a:stretch>
        </p:blipFill>
        <p:spPr>
          <a:xfrm>
            <a:off x="10020300" y="286385"/>
            <a:ext cx="1744980" cy="424815"/>
          </a:xfrm>
          <a:prstGeom prst="rect">
            <a:avLst/>
          </a:prstGeom>
        </p:spPr>
      </p:pic>
      <p:sp>
        <p:nvSpPr>
          <p:cNvPr id="16" name="文本框 15"/>
          <p:cNvSpPr txBox="1"/>
          <p:nvPr/>
        </p:nvSpPr>
        <p:spPr>
          <a:xfrm>
            <a:off x="6136005" y="2772410"/>
            <a:ext cx="2929255" cy="922020"/>
          </a:xfrm>
          <a:prstGeom prst="rect">
            <a:avLst/>
          </a:prstGeom>
          <a:noFill/>
        </p:spPr>
        <p:txBody>
          <a:bodyPr wrap="square" rtlCol="0">
            <a:spAutoFit/>
          </a:bodyPr>
          <a:lstStyle/>
          <a:p>
            <a:pPr lvl="0">
              <a:defRPr/>
            </a:pPr>
            <a:r>
              <a:rPr kumimoji="1" lang="zh-CN" altLang="en-US" sz="5400" kern="0" dirty="0">
                <a:solidFill>
                  <a:srgbClr val="0000FF"/>
                </a:solidFill>
                <a:latin typeface="宋体" panose="02010600030101010101" pitchFamily="2" charset="-122"/>
                <a:ea typeface="宋体" panose="02010600030101010101" pitchFamily="2" charset="-122"/>
                <a:cs typeface="+mj-cs"/>
                <a:sym typeface="+mn-ea"/>
              </a:rPr>
              <a:t>课题简介</a:t>
            </a:r>
            <a:endParaRPr lang="zh-CN" altLang="en-US" sz="5400" dirty="0">
              <a:solidFill>
                <a:schemeClr val="tx1">
                  <a:lumMod val="75000"/>
                  <a:lumOff val="25000"/>
                </a:schemeClr>
              </a:solidFill>
              <a:latin typeface="宋体" panose="02010600030101010101" pitchFamily="2" charset="-122"/>
              <a:ea typeface="宋体" panose="02010600030101010101" pitchFamily="2" charset="-122"/>
            </a:endParaRPr>
          </a:p>
        </p:txBody>
      </p:sp>
      <p:sp>
        <p:nvSpPr>
          <p:cNvPr id="2" name="灯片编号占位符 1"/>
          <p:cNvSpPr>
            <a:spLocks noGrp="1"/>
          </p:cNvSpPr>
          <p:nvPr>
            <p:ph type="sldNum" sz="quarter" idx="12"/>
          </p:nvPr>
        </p:nvSpPr>
        <p:spPr/>
        <p:txBody>
          <a:bodyPr/>
          <a:lstStyle/>
          <a:p>
            <a:fld id="{565CE74E-AB26-4998-AD42-012C4C1AD076}" type="slidenum">
              <a:rPr lang="zh-CN" altLang="en-US" smtClean="0"/>
              <a:t>3</a:t>
            </a:fld>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090129" cy="523220"/>
          </a:xfrm>
          <a:prstGeom prst="rect">
            <a:avLst/>
          </a:prstGeom>
          <a:noFill/>
          <a:ln>
            <a:noFill/>
          </a:ln>
        </p:spPr>
        <p:txBody>
          <a:bodyPr wrap="none">
            <a:spAutoFit/>
          </a:bodyPr>
          <a:lstStyle/>
          <a:p>
            <a:pPr algn="l"/>
            <a:r>
              <a:rPr kumimoji="1" lang="zh-CN" altLang="en-US" sz="2800" kern="0" dirty="0">
                <a:solidFill>
                  <a:srgbClr val="0000FF"/>
                </a:solidFill>
                <a:latin typeface="宋体" panose="02010600030101010101" pitchFamily="2" charset="-122"/>
                <a:ea typeface="宋体" panose="02010600030101010101" pitchFamily="2" charset="-122"/>
                <a:cs typeface="+mj-cs"/>
                <a:sym typeface="+mn-ea"/>
              </a:rPr>
              <a:t>一、课题简介</a:t>
            </a:r>
            <a:r>
              <a:rPr kumimoji="1" lang="en-US" altLang="zh-CN" sz="2800" kern="0" dirty="0">
                <a:solidFill>
                  <a:srgbClr val="0000FF"/>
                </a:solidFill>
                <a:latin typeface="+mn-ea"/>
                <a:cs typeface="+mj-cs"/>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zh-CN" altLang="en-US" sz="1600" kern="0" noProof="0" dirty="0">
              <a:ln>
                <a:noFill/>
              </a:ln>
              <a:solidFill>
                <a:srgbClr val="0000FF"/>
              </a:solidFill>
              <a:effectLst/>
              <a:uLnTx/>
              <a:uFillTx/>
              <a:latin typeface="+mn-ea"/>
              <a:ea typeface="宋体" panose="02010600030101010101" pitchFamily="2" charset="-122"/>
              <a:cs typeface="+mj-cs"/>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7" name="文本框 6"/>
          <p:cNvSpPr txBox="1"/>
          <p:nvPr/>
        </p:nvSpPr>
        <p:spPr>
          <a:xfrm>
            <a:off x="1316355" y="1023620"/>
            <a:ext cx="8703945" cy="1706878"/>
          </a:xfrm>
          <a:prstGeom prst="rect">
            <a:avLst/>
          </a:prstGeom>
          <a:noFill/>
        </p:spPr>
        <p:txBody>
          <a:bodyPr wrap="square" rtlCol="0">
            <a:spAutoFit/>
          </a:bodyPr>
          <a:lstStyle/>
          <a:p>
            <a:pPr indent="0" algn="l" fontAlgn="auto">
              <a:lnSpc>
                <a:spcPct val="150000"/>
              </a:lnSpc>
              <a:buClrTx/>
              <a:buSzTx/>
              <a:buFont typeface="+mj-lt"/>
              <a:buNone/>
            </a:pPr>
            <a:r>
              <a:rPr kumimoji="1" lang="zh-CN" altLang="en-US" b="1" kern="0" noProof="0" dirty="0">
                <a:ln>
                  <a:noFill/>
                </a:ln>
                <a:solidFill>
                  <a:srgbClr val="0000FF"/>
                </a:solidFill>
                <a:effectLst/>
                <a:uLnTx/>
                <a:uFillTx/>
                <a:ea typeface="宋体" panose="02010600030101010101" pitchFamily="2" charset="-122"/>
                <a:sym typeface="+mn-ea"/>
              </a:rPr>
              <a:t>背景和意义：</a:t>
            </a:r>
            <a:r>
              <a:rPr kumimoji="1" lang="zh-CN" altLang="en-US" kern="0" noProof="0" dirty="0">
                <a:ln>
                  <a:noFill/>
                </a:ln>
                <a:effectLst/>
                <a:uLnTx/>
                <a:uFillTx/>
                <a:ea typeface="宋体" panose="02010600030101010101" pitchFamily="2" charset="-122"/>
                <a:sym typeface="+mn-ea"/>
              </a:rPr>
              <a:t>随着全球气候变化和人口增长带来的粮食安全问题日益突出，提高农业生产效率和保障农产品质量已成为世界农业发展的迫切需求。与此同时，现代农业正逐步转向</a:t>
            </a:r>
            <a:r>
              <a:rPr kumimoji="1" lang="zh-CN" altLang="en-US" b="1" kern="0" noProof="0" dirty="0">
                <a:ln>
                  <a:noFill/>
                </a:ln>
                <a:effectLst/>
                <a:uLnTx/>
                <a:uFillTx/>
                <a:ea typeface="宋体" panose="02010600030101010101" pitchFamily="2" charset="-122"/>
                <a:sym typeface="+mn-ea"/>
              </a:rPr>
              <a:t>精细化</a:t>
            </a:r>
            <a:r>
              <a:rPr kumimoji="1" lang="zh-CN" altLang="en-US" kern="0" noProof="0" dirty="0">
                <a:ln>
                  <a:noFill/>
                </a:ln>
                <a:effectLst/>
                <a:uLnTx/>
                <a:uFillTx/>
                <a:ea typeface="宋体" panose="02010600030101010101" pitchFamily="2" charset="-122"/>
                <a:sym typeface="+mn-ea"/>
              </a:rPr>
              <a:t>、</a:t>
            </a:r>
            <a:r>
              <a:rPr kumimoji="1" lang="zh-CN" altLang="en-US" b="1" kern="0" noProof="0" dirty="0">
                <a:ln>
                  <a:noFill/>
                </a:ln>
                <a:effectLst/>
                <a:uLnTx/>
                <a:uFillTx/>
                <a:ea typeface="宋体" panose="02010600030101010101" pitchFamily="2" charset="-122"/>
                <a:sym typeface="+mn-ea"/>
              </a:rPr>
              <a:t>智能化</a:t>
            </a:r>
            <a:r>
              <a:rPr kumimoji="1" lang="zh-CN" altLang="en-US" kern="0" noProof="0" dirty="0">
                <a:ln>
                  <a:noFill/>
                </a:ln>
                <a:effectLst/>
                <a:uLnTx/>
                <a:uFillTx/>
                <a:ea typeface="宋体" panose="02010600030101010101" pitchFamily="2" charset="-122"/>
                <a:sym typeface="+mn-ea"/>
              </a:rPr>
              <a:t>和</a:t>
            </a:r>
            <a:r>
              <a:rPr kumimoji="1" lang="zh-CN" altLang="en-US" b="1" kern="0" noProof="0" dirty="0">
                <a:ln>
                  <a:noFill/>
                </a:ln>
                <a:effectLst/>
                <a:uLnTx/>
                <a:uFillTx/>
                <a:ea typeface="宋体" panose="02010600030101010101" pitchFamily="2" charset="-122"/>
                <a:sym typeface="+mn-ea"/>
              </a:rPr>
              <a:t>绿色化</a:t>
            </a:r>
            <a:r>
              <a:rPr kumimoji="1" lang="zh-CN" altLang="en-US" kern="0" noProof="0" dirty="0">
                <a:ln>
                  <a:noFill/>
                </a:ln>
                <a:effectLst/>
                <a:uLnTx/>
                <a:uFillTx/>
                <a:ea typeface="宋体" panose="02010600030101010101" pitchFamily="2" charset="-122"/>
                <a:sym typeface="+mn-ea"/>
              </a:rPr>
              <a:t>的发展方向，智能温室大棚作为一种高效的设施农业形式，其环境控制技术的研究与应用显得尤为重要。</a:t>
            </a:r>
          </a:p>
        </p:txBody>
      </p:sp>
      <p:sp>
        <p:nvSpPr>
          <p:cNvPr id="3" name="灯片编号占位符 2"/>
          <p:cNvSpPr>
            <a:spLocks noGrp="1"/>
          </p:cNvSpPr>
          <p:nvPr>
            <p:ph type="sldNum" sz="quarter" idx="12"/>
          </p:nvPr>
        </p:nvSpPr>
        <p:spPr/>
        <p:txBody>
          <a:bodyPr/>
          <a:lstStyle/>
          <a:p>
            <a:fld id="{565CE74E-AB26-4998-AD42-012C4C1AD076}" type="slidenum">
              <a:rPr lang="zh-CN" altLang="en-US" smtClean="0"/>
              <a:t>4</a:t>
            </a:fld>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090129" cy="523220"/>
          </a:xfrm>
          <a:prstGeom prst="rect">
            <a:avLst/>
          </a:prstGeom>
          <a:noFill/>
          <a:ln>
            <a:noFill/>
          </a:ln>
        </p:spPr>
        <p:txBody>
          <a:bodyPr wrap="none">
            <a:spAutoFit/>
          </a:bodyPr>
          <a:lstStyle/>
          <a:p>
            <a:pPr algn="l"/>
            <a:r>
              <a:rPr kumimoji="1" lang="zh-CN" altLang="en-US" sz="2800" kern="0" dirty="0">
                <a:solidFill>
                  <a:srgbClr val="0000FF"/>
                </a:solidFill>
                <a:latin typeface="+mn-ea"/>
                <a:cs typeface="+mj-cs"/>
                <a:sym typeface="+mn-ea"/>
              </a:rPr>
              <a:t>一、</a:t>
            </a:r>
            <a:r>
              <a:rPr kumimoji="1" lang="zh-CN" altLang="en-US" sz="2800" kern="0" dirty="0">
                <a:solidFill>
                  <a:srgbClr val="0000FF"/>
                </a:solidFill>
                <a:latin typeface="宋体" panose="02010600030101010101" pitchFamily="2" charset="-122"/>
                <a:ea typeface="宋体" panose="02010600030101010101" pitchFamily="2" charset="-122"/>
                <a:cs typeface="+mj-cs"/>
                <a:sym typeface="+mn-ea"/>
              </a:rPr>
              <a:t>课题简介</a:t>
            </a:r>
            <a:r>
              <a:rPr kumimoji="1" lang="en-US" altLang="zh-CN" sz="2800" kern="0" dirty="0">
                <a:solidFill>
                  <a:srgbClr val="0000FF"/>
                </a:solidFill>
                <a:latin typeface="+mn-ea"/>
                <a:cs typeface="+mj-cs"/>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zh-CN" altLang="en-US" sz="1600" kern="0" noProof="0" dirty="0">
              <a:ln>
                <a:noFill/>
              </a:ln>
              <a:solidFill>
                <a:srgbClr val="0000FF"/>
              </a:solidFill>
              <a:effectLst/>
              <a:uLnTx/>
              <a:uFillTx/>
              <a:latin typeface="+mn-ea"/>
              <a:ea typeface="宋体" panose="02010600030101010101" pitchFamily="2" charset="-122"/>
              <a:cs typeface="+mj-cs"/>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7" name="文本框 6"/>
          <p:cNvSpPr txBox="1"/>
          <p:nvPr/>
        </p:nvSpPr>
        <p:spPr>
          <a:xfrm>
            <a:off x="1316355" y="1023620"/>
            <a:ext cx="8703945" cy="4619854"/>
          </a:xfrm>
          <a:prstGeom prst="rect">
            <a:avLst/>
          </a:prstGeom>
          <a:noFill/>
        </p:spPr>
        <p:txBody>
          <a:bodyPr wrap="square" rtlCol="0">
            <a:spAutoFit/>
          </a:bodyPr>
          <a:lstStyle/>
          <a:p>
            <a:pPr indent="0" algn="l" fontAlgn="auto">
              <a:lnSpc>
                <a:spcPct val="150000"/>
              </a:lnSpc>
              <a:buClrTx/>
              <a:buSzTx/>
              <a:buFont typeface="+mj-lt"/>
              <a:buNone/>
            </a:pPr>
            <a:r>
              <a:rPr kumimoji="1" lang="zh-CN" altLang="en-US" b="1" kern="0" noProof="0" dirty="0">
                <a:ln>
                  <a:noFill/>
                </a:ln>
                <a:solidFill>
                  <a:srgbClr val="0000FF"/>
                </a:solidFill>
                <a:effectLst/>
                <a:uLnTx/>
                <a:uFillTx/>
                <a:ea typeface="宋体" panose="02010600030101010101" pitchFamily="2" charset="-122"/>
                <a:sym typeface="+mn-ea"/>
              </a:rPr>
              <a:t>研究现状：</a:t>
            </a:r>
            <a:r>
              <a:rPr kumimoji="1" lang="zh-CN" altLang="en-US" kern="0" noProof="0" dirty="0">
                <a:ln>
                  <a:noFill/>
                </a:ln>
                <a:effectLst/>
                <a:uLnTx/>
                <a:uFillTx/>
                <a:ea typeface="宋体" panose="02010600030101010101" pitchFamily="2" charset="-122"/>
                <a:sym typeface="+mn-ea"/>
              </a:rPr>
              <a:t>基于</a:t>
            </a:r>
            <a:r>
              <a:rPr kumimoji="1" lang="en-US" altLang="zh-CN" kern="0" noProof="0" dirty="0">
                <a:ln>
                  <a:noFill/>
                </a:ln>
                <a:effectLst/>
                <a:uLnTx/>
                <a:uFillTx/>
                <a:ea typeface="宋体" panose="02010600030101010101" pitchFamily="2" charset="-122"/>
                <a:sym typeface="+mn-ea"/>
              </a:rPr>
              <a:t>STM32</a:t>
            </a:r>
            <a:r>
              <a:rPr kumimoji="1" lang="zh-CN" altLang="en-US" kern="0" noProof="0" dirty="0">
                <a:ln>
                  <a:noFill/>
                </a:ln>
                <a:effectLst/>
                <a:uLnTx/>
                <a:uFillTx/>
                <a:ea typeface="宋体" panose="02010600030101010101" pitchFamily="2" charset="-122"/>
                <a:sym typeface="+mn-ea"/>
              </a:rPr>
              <a:t>单片机的智能温室大棚控制系统设计在国内外已取得了一系列研究成果，并展现出巨大的应用潜力。在国内，黄超等人</a:t>
            </a:r>
            <a:r>
              <a:rPr kumimoji="1" lang="en-US" altLang="zh-CN" kern="0" noProof="0" dirty="0">
                <a:ln>
                  <a:noFill/>
                </a:ln>
                <a:effectLst/>
                <a:uLnTx/>
                <a:uFillTx/>
                <a:ea typeface="宋体" panose="02010600030101010101" pitchFamily="2" charset="-122"/>
                <a:sym typeface="+mn-ea"/>
              </a:rPr>
              <a:t>[1]</a:t>
            </a:r>
            <a:r>
              <a:rPr kumimoji="1" lang="zh-CN" altLang="en-US" kern="0" noProof="0" dirty="0">
                <a:ln>
                  <a:noFill/>
                </a:ln>
                <a:effectLst/>
                <a:uLnTx/>
                <a:uFillTx/>
                <a:ea typeface="宋体" panose="02010600030101010101" pitchFamily="2" charset="-122"/>
                <a:sym typeface="+mn-ea"/>
              </a:rPr>
              <a:t>设计并测试了一种基于</a:t>
            </a:r>
            <a:r>
              <a:rPr kumimoji="1" lang="en-US" altLang="zh-CN" kern="0" noProof="0" dirty="0">
                <a:ln>
                  <a:noFill/>
                </a:ln>
                <a:effectLst/>
                <a:uLnTx/>
                <a:uFillTx/>
                <a:ea typeface="宋体" panose="02010600030101010101" pitchFamily="2" charset="-122"/>
                <a:sym typeface="+mn-ea"/>
              </a:rPr>
              <a:t>STM32</a:t>
            </a:r>
            <a:r>
              <a:rPr kumimoji="1" lang="zh-CN" altLang="en-US" kern="0" noProof="0" dirty="0">
                <a:ln>
                  <a:noFill/>
                </a:ln>
                <a:effectLst/>
                <a:uLnTx/>
                <a:uFillTx/>
                <a:ea typeface="宋体" panose="02010600030101010101" pitchFamily="2" charset="-122"/>
                <a:sym typeface="+mn-ea"/>
              </a:rPr>
              <a:t>的在线恒温光谱分析系统，为环境参数精准监测提供了技术支持。夏志昌等人</a:t>
            </a:r>
            <a:r>
              <a:rPr kumimoji="1" lang="en-US" altLang="zh-CN" kern="0" noProof="0" dirty="0">
                <a:ln>
                  <a:noFill/>
                </a:ln>
                <a:effectLst/>
                <a:uLnTx/>
                <a:uFillTx/>
                <a:ea typeface="宋体" panose="02010600030101010101" pitchFamily="2" charset="-122"/>
                <a:sym typeface="+mn-ea"/>
              </a:rPr>
              <a:t>[2]</a:t>
            </a:r>
            <a:r>
              <a:rPr kumimoji="1" lang="zh-CN" altLang="en-US" kern="0" noProof="0" dirty="0">
                <a:ln>
                  <a:noFill/>
                </a:ln>
                <a:effectLst/>
                <a:uLnTx/>
                <a:uFillTx/>
                <a:ea typeface="宋体" panose="02010600030101010101" pitchFamily="2" charset="-122"/>
                <a:sym typeface="+mn-ea"/>
              </a:rPr>
              <a:t>则研究了</a:t>
            </a:r>
            <a:r>
              <a:rPr kumimoji="1" lang="en-US" altLang="zh-CN" kern="0" noProof="0" dirty="0">
                <a:ln>
                  <a:noFill/>
                </a:ln>
                <a:effectLst/>
                <a:uLnTx/>
                <a:uFillTx/>
                <a:ea typeface="宋体" panose="02010600030101010101" pitchFamily="2" charset="-122"/>
                <a:sym typeface="+mn-ea"/>
              </a:rPr>
              <a:t>STM32</a:t>
            </a:r>
            <a:r>
              <a:rPr kumimoji="1" lang="zh-CN" altLang="en-US" kern="0" noProof="0" dirty="0">
                <a:ln>
                  <a:noFill/>
                </a:ln>
                <a:effectLst/>
                <a:uLnTx/>
                <a:uFillTx/>
                <a:ea typeface="宋体" panose="02010600030101010101" pitchFamily="2" charset="-122"/>
                <a:sym typeface="+mn-ea"/>
              </a:rPr>
              <a:t>在控制半导体激光器输出功率和工作温度稳定性方面的应用，为智能控制系统的稳定性优化提供了理论依据。</a:t>
            </a:r>
          </a:p>
          <a:p>
            <a:pPr indent="0" algn="l" fontAlgn="auto">
              <a:lnSpc>
                <a:spcPct val="150000"/>
              </a:lnSpc>
              <a:buClrTx/>
              <a:buSzTx/>
              <a:buFont typeface="+mj-lt"/>
              <a:buNone/>
            </a:pPr>
            <a:r>
              <a:rPr kumimoji="1" lang="zh-CN" altLang="en-US" kern="0" noProof="0" dirty="0">
                <a:ln>
                  <a:noFill/>
                </a:ln>
                <a:effectLst/>
                <a:uLnTx/>
                <a:uFillTx/>
                <a:ea typeface="宋体" panose="02010600030101010101" pitchFamily="2" charset="-122"/>
                <a:sym typeface="+mn-ea"/>
              </a:rPr>
              <a:t>纪建伟等人</a:t>
            </a:r>
            <a:r>
              <a:rPr kumimoji="1" lang="en-US" altLang="zh-CN" kern="0" noProof="0" dirty="0">
                <a:ln>
                  <a:noFill/>
                </a:ln>
                <a:effectLst/>
                <a:uLnTx/>
                <a:uFillTx/>
                <a:ea typeface="宋体" panose="02010600030101010101" pitchFamily="2" charset="-122"/>
                <a:sym typeface="+mn-ea"/>
              </a:rPr>
              <a:t>[3]</a:t>
            </a:r>
            <a:r>
              <a:rPr kumimoji="1" lang="zh-CN" altLang="en-US" kern="0" noProof="0" dirty="0">
                <a:ln>
                  <a:noFill/>
                </a:ln>
                <a:effectLst/>
                <a:uLnTx/>
                <a:uFillTx/>
                <a:ea typeface="宋体" panose="02010600030101010101" pitchFamily="2" charset="-122"/>
                <a:sym typeface="+mn-ea"/>
              </a:rPr>
              <a:t>专门针对温室环境，设计了一款基于</a:t>
            </a:r>
            <a:r>
              <a:rPr kumimoji="1" lang="en-US" altLang="zh-CN" kern="0" noProof="0" dirty="0">
                <a:ln>
                  <a:noFill/>
                </a:ln>
                <a:effectLst/>
                <a:uLnTx/>
                <a:uFillTx/>
                <a:ea typeface="宋体" panose="02010600030101010101" pitchFamily="2" charset="-122"/>
                <a:sym typeface="+mn-ea"/>
              </a:rPr>
              <a:t>STM32</a:t>
            </a:r>
            <a:r>
              <a:rPr kumimoji="1" lang="zh-CN" altLang="en-US" kern="0" noProof="0" dirty="0">
                <a:ln>
                  <a:noFill/>
                </a:ln>
                <a:effectLst/>
                <a:uLnTx/>
                <a:uFillTx/>
                <a:ea typeface="宋体" panose="02010600030101010101" pitchFamily="2" charset="-122"/>
                <a:sym typeface="+mn-ea"/>
              </a:rPr>
              <a:t>的</a:t>
            </a:r>
            <a:r>
              <a:rPr kumimoji="1" lang="en-US" altLang="zh-CN" kern="0" noProof="0" dirty="0">
                <a:ln>
                  <a:noFill/>
                </a:ln>
                <a:effectLst/>
                <a:uLnTx/>
                <a:uFillTx/>
                <a:ea typeface="宋体" panose="02010600030101010101" pitchFamily="2" charset="-122"/>
                <a:sym typeface="+mn-ea"/>
              </a:rPr>
              <a:t>CO2</a:t>
            </a:r>
            <a:r>
              <a:rPr kumimoji="1" lang="zh-CN" altLang="en-US" kern="0" noProof="0" dirty="0">
                <a:ln>
                  <a:noFill/>
                </a:ln>
                <a:effectLst/>
                <a:uLnTx/>
                <a:uFillTx/>
                <a:ea typeface="宋体" panose="02010600030101010101" pitchFamily="2" charset="-122"/>
                <a:sym typeface="+mn-ea"/>
              </a:rPr>
              <a:t>浓度自动调控系统，实现实时、精准的环境调控。吴雪雪</a:t>
            </a:r>
            <a:r>
              <a:rPr kumimoji="1" lang="en-US" altLang="zh-CN" kern="0" noProof="0" dirty="0">
                <a:ln>
                  <a:noFill/>
                </a:ln>
                <a:effectLst/>
                <a:uLnTx/>
                <a:uFillTx/>
                <a:ea typeface="宋体" panose="02010600030101010101" pitchFamily="2" charset="-122"/>
                <a:sym typeface="+mn-ea"/>
              </a:rPr>
              <a:t>[4]</a:t>
            </a:r>
            <a:r>
              <a:rPr kumimoji="1" lang="zh-CN" altLang="en-US" kern="0" noProof="0" dirty="0">
                <a:ln>
                  <a:noFill/>
                </a:ln>
                <a:effectLst/>
                <a:uLnTx/>
                <a:uFillTx/>
                <a:ea typeface="宋体" panose="02010600030101010101" pitchFamily="2" charset="-122"/>
                <a:sym typeface="+mn-ea"/>
              </a:rPr>
              <a:t>探讨了基于</a:t>
            </a:r>
            <a:r>
              <a:rPr kumimoji="1" lang="en-US" altLang="zh-CN" kern="0" noProof="0" dirty="0">
                <a:ln>
                  <a:noFill/>
                </a:ln>
                <a:effectLst/>
                <a:uLnTx/>
                <a:uFillTx/>
                <a:ea typeface="宋体" panose="02010600030101010101" pitchFamily="2" charset="-122"/>
                <a:sym typeface="+mn-ea"/>
              </a:rPr>
              <a:t>NB-IOT</a:t>
            </a:r>
            <a:r>
              <a:rPr kumimoji="1" lang="zh-CN" altLang="en-US" kern="0" noProof="0" dirty="0">
                <a:ln>
                  <a:noFill/>
                </a:ln>
                <a:effectLst/>
                <a:uLnTx/>
                <a:uFillTx/>
                <a:ea typeface="宋体" panose="02010600030101010101" pitchFamily="2" charset="-122"/>
                <a:sym typeface="+mn-ea"/>
              </a:rPr>
              <a:t>技术的农作物大棚监测系统，这一研究进一步丰富了智能温室大棚的远程监控功能。</a:t>
            </a:r>
          </a:p>
          <a:p>
            <a:pPr indent="0" algn="l" fontAlgn="auto">
              <a:lnSpc>
                <a:spcPct val="150000"/>
              </a:lnSpc>
              <a:buClrTx/>
              <a:buSzTx/>
              <a:buFont typeface="+mj-lt"/>
              <a:buNone/>
            </a:pPr>
            <a:r>
              <a:rPr kumimoji="1" lang="zh-CN" altLang="en-US" kern="0" noProof="0" dirty="0">
                <a:ln>
                  <a:noFill/>
                </a:ln>
                <a:effectLst/>
                <a:uLnTx/>
                <a:uFillTx/>
                <a:ea typeface="宋体" panose="02010600030101010101" pitchFamily="2" charset="-122"/>
                <a:sym typeface="+mn-ea"/>
              </a:rPr>
              <a:t>郭磊的硕士学位论文</a:t>
            </a:r>
            <a:r>
              <a:rPr kumimoji="1" lang="en-US" altLang="zh-CN" kern="0" noProof="0" dirty="0">
                <a:ln>
                  <a:noFill/>
                </a:ln>
                <a:effectLst/>
                <a:uLnTx/>
                <a:uFillTx/>
                <a:ea typeface="宋体" panose="02010600030101010101" pitchFamily="2" charset="-122"/>
                <a:sym typeface="+mn-ea"/>
              </a:rPr>
              <a:t>[5]</a:t>
            </a:r>
            <a:r>
              <a:rPr kumimoji="1" lang="zh-CN" altLang="en-US" kern="0" noProof="0" dirty="0">
                <a:ln>
                  <a:noFill/>
                </a:ln>
                <a:effectLst/>
                <a:uLnTx/>
                <a:uFillTx/>
                <a:ea typeface="宋体" panose="02010600030101010101" pitchFamily="2" charset="-122"/>
                <a:sym typeface="+mn-ea"/>
              </a:rPr>
              <a:t>详细阐述了如何利用</a:t>
            </a:r>
            <a:r>
              <a:rPr kumimoji="1" lang="en-US" altLang="zh-CN" kern="0" noProof="0" dirty="0">
                <a:ln>
                  <a:noFill/>
                </a:ln>
                <a:effectLst/>
                <a:uLnTx/>
                <a:uFillTx/>
                <a:ea typeface="宋体" panose="02010600030101010101" pitchFamily="2" charset="-122"/>
                <a:sym typeface="+mn-ea"/>
              </a:rPr>
              <a:t>STM32</a:t>
            </a:r>
            <a:r>
              <a:rPr kumimoji="1" lang="zh-CN" altLang="en-US" kern="0" noProof="0" dirty="0">
                <a:ln>
                  <a:noFill/>
                </a:ln>
                <a:effectLst/>
                <a:uLnTx/>
                <a:uFillTx/>
                <a:ea typeface="宋体" panose="02010600030101010101" pitchFamily="2" charset="-122"/>
                <a:sym typeface="+mn-ea"/>
              </a:rPr>
              <a:t>单片机设计温室环境监测和控制系统，为全面实现温室环境智能化管理奠定了基础。</a:t>
            </a:r>
          </a:p>
          <a:p>
            <a:pPr indent="0" algn="l" fontAlgn="auto">
              <a:lnSpc>
                <a:spcPct val="150000"/>
              </a:lnSpc>
              <a:buClrTx/>
              <a:buSzTx/>
              <a:buFont typeface="+mj-lt"/>
              <a:buNone/>
            </a:pPr>
            <a:endParaRPr kumimoji="1" lang="zh-CN" altLang="en-US" kern="0" noProof="0" dirty="0">
              <a:ln>
                <a:noFill/>
              </a:ln>
              <a:effectLst/>
              <a:uLnTx/>
              <a:uFillTx/>
              <a:ea typeface="宋体" panose="02010600030101010101" pitchFamily="2" charset="-122"/>
              <a:sym typeface="+mn-ea"/>
            </a:endParaRPr>
          </a:p>
        </p:txBody>
      </p:sp>
      <p:sp>
        <p:nvSpPr>
          <p:cNvPr id="3" name="灯片编号占位符 2"/>
          <p:cNvSpPr>
            <a:spLocks noGrp="1"/>
          </p:cNvSpPr>
          <p:nvPr>
            <p:ph type="sldNum" sz="quarter" idx="12"/>
          </p:nvPr>
        </p:nvSpPr>
        <p:spPr/>
        <p:txBody>
          <a:bodyPr/>
          <a:lstStyle/>
          <a:p>
            <a:fld id="{565CE74E-AB26-4998-AD42-012C4C1AD076}" type="slidenum">
              <a:rPr lang="zh-CN" altLang="en-US" smtClean="0"/>
              <a:t>5</a:t>
            </a:fld>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5"/>
              </p:custDataLst>
            </p:nvPr>
          </p:nvPicPr>
          <p:blipFill rotWithShape="1">
            <a:blip r:embed="rId9">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6"/>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6090129" cy="769441"/>
          </a:xfrm>
          <a:prstGeom prst="rect">
            <a:avLst/>
          </a:prstGeom>
          <a:noFill/>
          <a:ln>
            <a:noFill/>
          </a:ln>
        </p:spPr>
        <p:txBody>
          <a:bodyPr wrap="none">
            <a:spAutoFit/>
          </a:bodyPr>
          <a:lstStyle/>
          <a:p>
            <a:pPr algn="l"/>
            <a:r>
              <a:rPr kumimoji="1" lang="zh-CN" altLang="en-US" sz="2800" kern="0" dirty="0">
                <a:solidFill>
                  <a:srgbClr val="0000FF"/>
                </a:solidFill>
                <a:latin typeface="+mn-ea"/>
                <a:cs typeface="+mj-cs"/>
                <a:sym typeface="+mn-ea"/>
              </a:rPr>
              <a:t>一、</a:t>
            </a:r>
            <a:r>
              <a:rPr kumimoji="1" lang="zh-CN" altLang="en-US" sz="2800" kern="0" dirty="0">
                <a:solidFill>
                  <a:srgbClr val="0000FF"/>
                </a:solidFill>
                <a:latin typeface="宋体" panose="02010600030101010101" pitchFamily="2" charset="-122"/>
                <a:ea typeface="宋体" panose="02010600030101010101" pitchFamily="2" charset="-122"/>
                <a:cs typeface="+mj-cs"/>
                <a:sym typeface="+mn-ea"/>
              </a:rPr>
              <a:t>课题简介</a:t>
            </a:r>
            <a:r>
              <a:rPr kumimoji="1" lang="en-US" altLang="zh-CN" sz="2800" kern="0" dirty="0">
                <a:solidFill>
                  <a:srgbClr val="0000FF"/>
                </a:solidFill>
                <a:latin typeface="+mn-ea"/>
                <a:cs typeface="+mj-cs"/>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zh-CN" altLang="en-US" sz="1600" kern="0" noProof="0" dirty="0">
              <a:ln>
                <a:noFill/>
              </a:ln>
              <a:solidFill>
                <a:srgbClr val="0000FF"/>
              </a:solidFill>
              <a:effectLst/>
              <a:uLnTx/>
              <a:uFillTx/>
              <a:latin typeface="+mn-ea"/>
              <a:ea typeface="宋体" panose="02010600030101010101" pitchFamily="2" charset="-122"/>
              <a:cs typeface="+mj-cs"/>
              <a:sym typeface="+mn-ea"/>
            </a:endParaRPr>
          </a:p>
          <a:p>
            <a:pPr algn="l"/>
            <a:endParaRPr kumimoji="1" lang="en-US" altLang="zh-CN" sz="1600" kern="0" dirty="0">
              <a:solidFill>
                <a:srgbClr val="0000FF"/>
              </a:solidFill>
              <a:latin typeface="+mn-ea"/>
              <a:ea typeface="字魂58号-创中黑-Regular" panose="00000500000000000000" pitchFamily="2" charset="-122"/>
              <a:cs typeface="+mj-cs"/>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0"/>
          <a:stretch>
            <a:fillRect/>
          </a:stretch>
        </p:blipFill>
        <p:spPr>
          <a:xfrm>
            <a:off x="10020300" y="286385"/>
            <a:ext cx="1744980" cy="424815"/>
          </a:xfrm>
          <a:prstGeom prst="rect">
            <a:avLst/>
          </a:prstGeom>
        </p:spPr>
      </p:pic>
      <p:sp>
        <p:nvSpPr>
          <p:cNvPr id="7" name="文本框 6"/>
          <p:cNvSpPr txBox="1"/>
          <p:nvPr/>
        </p:nvSpPr>
        <p:spPr>
          <a:xfrm>
            <a:off x="1316355" y="1023620"/>
            <a:ext cx="8703945" cy="5030864"/>
          </a:xfrm>
          <a:prstGeom prst="rect">
            <a:avLst/>
          </a:prstGeom>
          <a:noFill/>
        </p:spPr>
        <p:txBody>
          <a:bodyPr wrap="square" rtlCol="0">
            <a:spAutoFit/>
          </a:bodyPr>
          <a:lstStyle/>
          <a:p>
            <a:pPr fontAlgn="auto">
              <a:lnSpc>
                <a:spcPct val="150000"/>
              </a:lnSpc>
            </a:pPr>
            <a:r>
              <a:rPr kumimoji="1" lang="zh-CN" altLang="en-US" b="1" kern="0" noProof="0" dirty="0">
                <a:ln>
                  <a:noFill/>
                </a:ln>
                <a:solidFill>
                  <a:srgbClr val="0000FF"/>
                </a:solidFill>
                <a:effectLst/>
                <a:uLnTx/>
                <a:uFillTx/>
                <a:ea typeface="宋体" panose="02010600030101010101" pitchFamily="2" charset="-122"/>
                <a:sym typeface="+mn-ea"/>
              </a:rPr>
              <a:t>课题内容：</a:t>
            </a:r>
            <a:r>
              <a:rPr kumimoji="1" lang="zh-CN" altLang="en-US" kern="0" noProof="0" dirty="0">
                <a:ln>
                  <a:noFill/>
                </a:ln>
                <a:effectLst/>
                <a:uLnTx/>
                <a:uFillTx/>
                <a:ea typeface="宋体" panose="02010600030101010101" pitchFamily="2" charset="-122"/>
                <a:sym typeface="+mn-ea"/>
              </a:rPr>
              <a:t>本课题主要研究基于</a:t>
            </a:r>
            <a:r>
              <a:rPr kumimoji="1" lang="en-US" altLang="zh-CN" kern="0" noProof="0" dirty="0">
                <a:ln>
                  <a:noFill/>
                </a:ln>
                <a:effectLst/>
                <a:uLnTx/>
                <a:uFillTx/>
                <a:ea typeface="宋体" panose="02010600030101010101" pitchFamily="2" charset="-122"/>
                <a:sym typeface="+mn-ea"/>
              </a:rPr>
              <a:t>STM32</a:t>
            </a:r>
            <a:r>
              <a:rPr kumimoji="1" lang="zh-CN" altLang="en-US" kern="0" noProof="0" dirty="0">
                <a:ln>
                  <a:noFill/>
                </a:ln>
                <a:effectLst/>
                <a:uLnTx/>
                <a:uFillTx/>
                <a:ea typeface="宋体" panose="02010600030101010101" pitchFamily="2" charset="-122"/>
                <a:sym typeface="+mn-ea"/>
              </a:rPr>
              <a:t>的智能温室大棚控制系统设计，主要工作：</a:t>
            </a:r>
          </a:p>
          <a:p>
            <a:pPr marL="342900" indent="-342900" fontAlgn="auto">
              <a:lnSpc>
                <a:spcPct val="150000"/>
              </a:lnSpc>
              <a:buFont typeface="+mj-lt"/>
              <a:buAutoNum type="arabicPeriod"/>
            </a:pPr>
            <a:r>
              <a:rPr kumimoji="1" lang="zh-CN" altLang="en-US" b="1" kern="0" dirty="0">
                <a:ea typeface="宋体" panose="02010600030101010101" pitchFamily="2" charset="-122"/>
                <a:sym typeface="+mn-ea"/>
              </a:rPr>
              <a:t>硬件设计：</a:t>
            </a:r>
            <a:r>
              <a:rPr kumimoji="1" lang="zh-CN" altLang="en-US" kern="0" noProof="0" dirty="0">
                <a:ln>
                  <a:noFill/>
                </a:ln>
                <a:effectLst/>
                <a:uLnTx/>
                <a:uFillTx/>
                <a:ea typeface="宋体" panose="02010600030101010101" pitchFamily="2" charset="-122"/>
                <a:sym typeface="+mn-ea"/>
              </a:rPr>
              <a:t>集成</a:t>
            </a:r>
            <a:r>
              <a:rPr kumimoji="1" lang="zh-CN" altLang="en-US" b="1" kern="0" dirty="0">
                <a:ea typeface="宋体" panose="02010600030101010101" pitchFamily="2" charset="-122"/>
                <a:sym typeface="+mn-ea"/>
              </a:rPr>
              <a:t>温湿度</a:t>
            </a:r>
            <a:r>
              <a:rPr kumimoji="1" lang="zh-CN" altLang="en-US" kern="0" noProof="0" dirty="0">
                <a:ln>
                  <a:noFill/>
                </a:ln>
                <a:effectLst/>
                <a:uLnTx/>
                <a:uFillTx/>
                <a:ea typeface="宋体" panose="02010600030101010101" pitchFamily="2" charset="-122"/>
                <a:sym typeface="+mn-ea"/>
              </a:rPr>
              <a:t>、</a:t>
            </a:r>
            <a:r>
              <a:rPr kumimoji="1" lang="zh-CN" altLang="en-US" b="1" kern="0" dirty="0">
                <a:ea typeface="宋体" panose="02010600030101010101" pitchFamily="2" charset="-122"/>
                <a:sym typeface="+mn-ea"/>
              </a:rPr>
              <a:t>土壤湿度</a:t>
            </a:r>
            <a:r>
              <a:rPr kumimoji="1" lang="zh-CN" altLang="en-US" kern="0" noProof="0" dirty="0">
                <a:ln>
                  <a:noFill/>
                </a:ln>
                <a:effectLst/>
                <a:uLnTx/>
                <a:uFillTx/>
                <a:ea typeface="宋体" panose="02010600030101010101" pitchFamily="2" charset="-122"/>
                <a:sym typeface="+mn-ea"/>
              </a:rPr>
              <a:t>、</a:t>
            </a:r>
            <a:r>
              <a:rPr kumimoji="1" lang="zh-CN" altLang="en-US" b="1" kern="0" dirty="0">
                <a:ea typeface="宋体" panose="02010600030101010101" pitchFamily="2" charset="-122"/>
                <a:sym typeface="+mn-ea"/>
              </a:rPr>
              <a:t>光照强度</a:t>
            </a:r>
            <a:r>
              <a:rPr kumimoji="1" lang="zh-CN" altLang="en-US" kern="0" noProof="0" dirty="0">
                <a:ln>
                  <a:noFill/>
                </a:ln>
                <a:effectLst/>
                <a:uLnTx/>
                <a:uFillTx/>
                <a:ea typeface="宋体" panose="02010600030101010101" pitchFamily="2" charset="-122"/>
                <a:sym typeface="+mn-ea"/>
              </a:rPr>
              <a:t>、</a:t>
            </a:r>
            <a:r>
              <a:rPr kumimoji="1" lang="zh-CN" altLang="en-US" b="1" kern="0" dirty="0">
                <a:ea typeface="宋体" panose="02010600030101010101" pitchFamily="2" charset="-122"/>
                <a:sym typeface="+mn-ea"/>
              </a:rPr>
              <a:t>二氧化碳浓度</a:t>
            </a:r>
            <a:r>
              <a:rPr kumimoji="1" lang="zh-CN" altLang="en-US" kern="0" noProof="0" dirty="0">
                <a:ln>
                  <a:noFill/>
                </a:ln>
                <a:effectLst/>
                <a:uLnTx/>
                <a:uFillTx/>
                <a:ea typeface="宋体" panose="02010600030101010101" pitchFamily="2" charset="-122"/>
                <a:sym typeface="+mn-ea"/>
              </a:rPr>
              <a:t>等多种环境参数传感器，用于实时采集温室大棚内部环境数据。同时，对接舵机、加热片、加湿器、通风扇等执行机构，确保系统具备调控温室环境的能力。</a:t>
            </a:r>
          </a:p>
          <a:p>
            <a:pPr marL="342900" indent="-342900" fontAlgn="auto">
              <a:lnSpc>
                <a:spcPct val="150000"/>
              </a:lnSpc>
              <a:buFont typeface="+mj-lt"/>
              <a:buAutoNum type="arabicPeriod"/>
            </a:pPr>
            <a:r>
              <a:rPr kumimoji="1" lang="zh-CN" altLang="en-US" b="1" kern="0" dirty="0">
                <a:ea typeface="宋体" panose="02010600030101010101" pitchFamily="2" charset="-122"/>
                <a:sym typeface="+mn-ea"/>
              </a:rPr>
              <a:t>软件系统开发：</a:t>
            </a:r>
            <a:r>
              <a:rPr kumimoji="1" lang="zh-CN" altLang="en-US" kern="0" noProof="0" dirty="0">
                <a:ln>
                  <a:noFill/>
                </a:ln>
                <a:effectLst/>
                <a:uLnTx/>
                <a:uFillTx/>
                <a:ea typeface="宋体" panose="02010600030101010101" pitchFamily="2" charset="-122"/>
                <a:sym typeface="+mn-ea"/>
              </a:rPr>
              <a:t>基于</a:t>
            </a:r>
            <a:r>
              <a:rPr kumimoji="1" lang="en-US" altLang="zh-CN" b="1" kern="0" dirty="0" err="1">
                <a:ea typeface="宋体" panose="02010600030101010101" pitchFamily="2" charset="-122"/>
                <a:sym typeface="+mn-ea"/>
              </a:rPr>
              <a:t>FreeRTOS</a:t>
            </a:r>
            <a:r>
              <a:rPr kumimoji="1" lang="zh-CN" altLang="en-US" b="1" kern="0" dirty="0">
                <a:ea typeface="宋体" panose="02010600030101010101" pitchFamily="2" charset="-122"/>
                <a:sym typeface="+mn-ea"/>
              </a:rPr>
              <a:t>实时操作系统</a:t>
            </a:r>
            <a:r>
              <a:rPr kumimoji="1" lang="zh-CN" altLang="en-US" kern="0" noProof="0" dirty="0">
                <a:ln>
                  <a:noFill/>
                </a:ln>
                <a:effectLst/>
                <a:uLnTx/>
                <a:uFillTx/>
                <a:ea typeface="宋体" panose="02010600030101010101" pitchFamily="2" charset="-122"/>
                <a:sym typeface="+mn-ea"/>
              </a:rPr>
              <a:t>，构建稳定高效的控制软件系统。开发数据采集模块，实现对各类传感器数据的定时采集和预处理；设计智能控制策略，根据实时环境参数自动调节执行机构，实现对温室环境的精准调控。</a:t>
            </a:r>
          </a:p>
          <a:p>
            <a:pPr marL="342900" indent="-342900" fontAlgn="auto">
              <a:lnSpc>
                <a:spcPct val="150000"/>
              </a:lnSpc>
              <a:buFont typeface="+mj-lt"/>
              <a:buAutoNum type="arabicPeriod"/>
            </a:pPr>
            <a:r>
              <a:rPr kumimoji="1" lang="zh-CN" altLang="en-US" b="1" kern="0" dirty="0">
                <a:ea typeface="宋体" panose="02010600030101010101" pitchFamily="2" charset="-122"/>
                <a:sym typeface="+mn-ea"/>
              </a:rPr>
              <a:t>通信模块集成：</a:t>
            </a:r>
            <a:r>
              <a:rPr kumimoji="1" lang="zh-CN" altLang="en-US" kern="0" noProof="0" dirty="0">
                <a:ln>
                  <a:noFill/>
                </a:ln>
                <a:effectLst/>
                <a:uLnTx/>
                <a:uFillTx/>
                <a:ea typeface="宋体" panose="02010600030101010101" pitchFamily="2" charset="-122"/>
                <a:sym typeface="+mn-ea"/>
              </a:rPr>
              <a:t>实现</a:t>
            </a:r>
            <a:r>
              <a:rPr kumimoji="1" lang="zh-CN" altLang="en-US" b="1" kern="0" dirty="0">
                <a:ea typeface="宋体" panose="02010600030101010101" pitchFamily="2" charset="-122"/>
                <a:sym typeface="+mn-ea"/>
              </a:rPr>
              <a:t>蓝牙无线通信技术</a:t>
            </a:r>
            <a:r>
              <a:rPr kumimoji="1" lang="zh-CN" altLang="en-US" kern="0" noProof="0" dirty="0">
                <a:ln>
                  <a:noFill/>
                </a:ln>
                <a:effectLst/>
                <a:uLnTx/>
                <a:uFillTx/>
                <a:ea typeface="宋体" panose="02010600030101010101" pitchFamily="2" charset="-122"/>
                <a:sym typeface="+mn-ea"/>
              </a:rPr>
              <a:t>在系统中的应用，实现温室环境参数的远程控制功能，增强系统的智能化水平和管理效率。</a:t>
            </a:r>
          </a:p>
          <a:p>
            <a:pPr marL="342900" indent="-342900" fontAlgn="auto">
              <a:lnSpc>
                <a:spcPct val="150000"/>
              </a:lnSpc>
              <a:buFont typeface="+mj-lt"/>
              <a:buAutoNum type="arabicPeriod"/>
            </a:pPr>
            <a:r>
              <a:rPr kumimoji="1" lang="zh-CN" altLang="en-US" b="1" kern="0" noProof="0" dirty="0">
                <a:ln>
                  <a:noFill/>
                </a:ln>
                <a:effectLst/>
                <a:uLnTx/>
                <a:uFillTx/>
                <a:ea typeface="宋体" panose="02010600030101010101" pitchFamily="2" charset="-122"/>
                <a:sym typeface="+mn-ea"/>
              </a:rPr>
              <a:t>人机交互界面设计：</a:t>
            </a:r>
            <a:r>
              <a:rPr kumimoji="1" lang="zh-CN" altLang="en-US" kern="0" noProof="0" dirty="0">
                <a:ln>
                  <a:noFill/>
                </a:ln>
                <a:effectLst/>
                <a:uLnTx/>
                <a:uFillTx/>
                <a:ea typeface="宋体" panose="02010600030101010101" pitchFamily="2" charset="-122"/>
                <a:sym typeface="+mn-ea"/>
              </a:rPr>
              <a:t>采用</a:t>
            </a:r>
            <a:r>
              <a:rPr kumimoji="1" lang="en-US" altLang="zh-CN" b="1" kern="0" dirty="0">
                <a:ea typeface="宋体" panose="02010600030101010101" pitchFamily="2" charset="-122"/>
                <a:sym typeface="+mn-ea"/>
              </a:rPr>
              <a:t>OLED</a:t>
            </a:r>
            <a:r>
              <a:rPr kumimoji="1" lang="zh-CN" altLang="en-US" b="1" kern="0" dirty="0">
                <a:ea typeface="宋体" panose="02010600030101010101" pitchFamily="2" charset="-122"/>
                <a:sym typeface="+mn-ea"/>
              </a:rPr>
              <a:t>显示屏</a:t>
            </a:r>
            <a:r>
              <a:rPr kumimoji="1" lang="zh-CN" altLang="en-US" kern="0" noProof="0" dirty="0">
                <a:ln>
                  <a:noFill/>
                </a:ln>
                <a:effectLst/>
                <a:uLnTx/>
                <a:uFillTx/>
                <a:ea typeface="宋体" panose="02010600030101010101" pitchFamily="2" charset="-122"/>
                <a:sym typeface="+mn-ea"/>
              </a:rPr>
              <a:t>，实时显示温室环境的各项参数，同时提供手动模式下的设备独立控制功能，确保在特殊情况或需要人工干预时，管理者可以灵活调整温室环境设定。</a:t>
            </a:r>
          </a:p>
        </p:txBody>
      </p:sp>
      <p:sp>
        <p:nvSpPr>
          <p:cNvPr id="3" name="灯片编号占位符 2"/>
          <p:cNvSpPr>
            <a:spLocks noGrp="1"/>
          </p:cNvSpPr>
          <p:nvPr>
            <p:ph type="sldNum" sz="quarter" idx="12"/>
          </p:nvPr>
        </p:nvSpPr>
        <p:spPr/>
        <p:txBody>
          <a:bodyPr/>
          <a:lstStyle/>
          <a:p>
            <a:fld id="{565CE74E-AB26-4998-AD42-012C4C1AD076}" type="slidenum">
              <a:rPr lang="zh-CN" altLang="en-US" smtClean="0"/>
              <a:t>6</a:t>
            </a:fld>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7"/>
          <a:stretch>
            <a:fillRect/>
          </a:stretch>
        </a:blipFill>
        <a:effectLst/>
      </p:bgPr>
    </p:bg>
    <p:spTree>
      <p:nvGrpSpPr>
        <p:cNvPr id="1" name=""/>
        <p:cNvGrpSpPr/>
        <p:nvPr/>
      </p:nvGrpSpPr>
      <p:grpSpPr>
        <a:xfrm>
          <a:off x="0" y="0"/>
          <a:ext cx="0" cy="0"/>
          <a:chOff x="0" y="0"/>
          <a:chExt cx="0" cy="0"/>
        </a:xfrm>
      </p:grpSpPr>
      <p:sp>
        <p:nvSpPr>
          <p:cNvPr id="2" name="Oval 2"/>
          <p:cNvSpPr/>
          <p:nvPr>
            <p:custDataLst>
              <p:tags r:id="rId1"/>
            </p:custDataLst>
          </p:nvPr>
        </p:nvSpPr>
        <p:spPr>
          <a:xfrm>
            <a:off x="3607590" y="2262304"/>
            <a:ext cx="1942390" cy="1942390"/>
          </a:xfrm>
          <a:prstGeom prst="ellipse">
            <a:avLst/>
          </a:prstGeom>
          <a:gradFill flip="none" rotWithShape="1">
            <a:gsLst>
              <a:gs pos="0">
                <a:sysClr val="window" lastClr="FFFFFF"/>
              </a:gs>
              <a:gs pos="100000">
                <a:sysClr val="window" lastClr="FFFFFF">
                  <a:lumMod val="95000"/>
                </a:sysClr>
              </a:gs>
            </a:gsLst>
            <a:lin ang="2700000" scaled="1"/>
            <a:tileRect/>
          </a:gradFill>
          <a:ln w="12700" cap="flat" cmpd="sng" algn="ctr">
            <a:noFill/>
            <a:prstDash val="solid"/>
            <a:miter lim="800000"/>
          </a:ln>
          <a:effectLst>
            <a:outerShdw blurRad="190500" sx="102000" sy="102000" algn="ctr" rotWithShape="0">
              <a:prstClr val="black">
                <a:alpha val="20000"/>
              </a:prstClr>
            </a:outerShdw>
          </a:effectLst>
        </p:spPr>
        <p:txBody>
          <a:bodyPr rtlCol="0" anchor="ctr"/>
          <a:lstStyle/>
          <a:p>
            <a:pPr algn="ctr" defTabSz="913765"/>
            <a:endParaRPr lang="en-US" sz="1500" kern="0">
              <a:solidFill>
                <a:prstClr val="white"/>
              </a:solidFill>
              <a:latin typeface="Calibri" panose="020F0502020204030204"/>
            </a:endParaRPr>
          </a:p>
        </p:txBody>
      </p:sp>
      <p:sp>
        <p:nvSpPr>
          <p:cNvPr id="3" name="文本框 2"/>
          <p:cNvSpPr txBox="1"/>
          <p:nvPr>
            <p:custDataLst>
              <p:tags r:id="rId2"/>
            </p:custDataLst>
          </p:nvPr>
        </p:nvSpPr>
        <p:spPr>
          <a:xfrm>
            <a:off x="3771696" y="2276703"/>
            <a:ext cx="1778284" cy="1568450"/>
          </a:xfrm>
          <a:prstGeom prst="rect">
            <a:avLst/>
          </a:prstGeom>
          <a:noFill/>
        </p:spPr>
        <p:txBody>
          <a:bodyPr wrap="square" rtlCol="0">
            <a:spAutoFit/>
          </a:bodyPr>
          <a:lstStyle/>
          <a:p>
            <a:r>
              <a:rPr lang="en-US" altLang="zh-CN" sz="9600" spc="-300" dirty="0">
                <a:solidFill>
                  <a:srgbClr val="193989"/>
                </a:solidFill>
                <a:latin typeface="字魂31号-凝宋" panose="00000500000000000000" pitchFamily="2" charset="-122"/>
                <a:ea typeface="字魂31号-凝宋" panose="00000500000000000000" pitchFamily="2" charset="-122"/>
              </a:rPr>
              <a:t>02</a:t>
            </a:r>
            <a:endParaRPr lang="zh-CN" altLang="en-US" sz="9600" spc="-300" dirty="0">
              <a:solidFill>
                <a:srgbClr val="193989"/>
              </a:solidFill>
              <a:latin typeface="字魂31号-凝宋" panose="00000500000000000000" pitchFamily="2" charset="-122"/>
              <a:ea typeface="字魂31号-凝宋" panose="00000500000000000000" pitchFamily="2" charset="-122"/>
            </a:endParaRPr>
          </a:p>
        </p:txBody>
      </p:sp>
      <p:pic>
        <p:nvPicPr>
          <p:cNvPr id="4" name="图片 3" descr="2安建大校徽校名标准色透明底"/>
          <p:cNvPicPr>
            <a:picLocks noChangeAspect="1"/>
          </p:cNvPicPr>
          <p:nvPr>
            <p:custDataLst>
              <p:tags r:id="rId3"/>
            </p:custDataLst>
          </p:nvPr>
        </p:nvPicPr>
        <p:blipFill>
          <a:blip r:embed="rId8"/>
          <a:stretch>
            <a:fillRect/>
          </a:stretch>
        </p:blipFill>
        <p:spPr>
          <a:xfrm>
            <a:off x="10020300" y="286385"/>
            <a:ext cx="1744980" cy="424815"/>
          </a:xfrm>
          <a:prstGeom prst="rect">
            <a:avLst/>
          </a:prstGeom>
        </p:spPr>
      </p:pic>
      <p:sp>
        <p:nvSpPr>
          <p:cNvPr id="5" name="文本框 4"/>
          <p:cNvSpPr txBox="1"/>
          <p:nvPr>
            <p:custDataLst>
              <p:tags r:id="rId4"/>
            </p:custDataLst>
          </p:nvPr>
        </p:nvSpPr>
        <p:spPr>
          <a:xfrm>
            <a:off x="6136005" y="2772410"/>
            <a:ext cx="5144135" cy="922020"/>
          </a:xfrm>
          <a:prstGeom prst="rect">
            <a:avLst/>
          </a:prstGeom>
          <a:noFill/>
        </p:spPr>
        <p:txBody>
          <a:bodyPr wrap="square" rtlCol="0">
            <a:spAutoFit/>
          </a:bodyPr>
          <a:lstStyle/>
          <a:p>
            <a:pPr lvl="0">
              <a:defRPr/>
            </a:pPr>
            <a:r>
              <a:rPr kumimoji="1" lang="zh-CN" altLang="en-US" sz="5400" kern="0" dirty="0">
                <a:solidFill>
                  <a:srgbClr val="0000FF"/>
                </a:solidFill>
                <a:latin typeface="+mn-ea"/>
                <a:cs typeface="+mj-cs"/>
                <a:sym typeface="+mn-ea"/>
              </a:rPr>
              <a:t>研究方法及创新</a:t>
            </a:r>
            <a:endParaRPr lang="zh-CN" altLang="en-US" sz="5400" dirty="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6" name="灯片编号占位符 5"/>
          <p:cNvSpPr>
            <a:spLocks noGrp="1"/>
          </p:cNvSpPr>
          <p:nvPr>
            <p:ph type="sldNum" sz="quarter" idx="12"/>
          </p:nvPr>
        </p:nvSpPr>
        <p:spPr/>
        <p:txBody>
          <a:bodyPr/>
          <a:lstStyle/>
          <a:p>
            <a:fld id="{565CE74E-AB26-4998-AD42-012C4C1AD076}" type="slidenum">
              <a:rPr lang="zh-CN" altLang="en-US" smtClean="0"/>
              <a:t>7</a:t>
            </a:fld>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6"/>
              </p:custDataLst>
            </p:nvPr>
          </p:nvPicPr>
          <p:blipFill rotWithShape="1">
            <a:blip r:embed="rId10">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7"/>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7167347" cy="523220"/>
          </a:xfrm>
          <a:prstGeom prst="rect">
            <a:avLst/>
          </a:prstGeom>
          <a:noFill/>
          <a:ln>
            <a:noFill/>
          </a:ln>
        </p:spPr>
        <p:txBody>
          <a:bodyPr wrap="none">
            <a:spAutoFit/>
          </a:bodyPr>
          <a:lstStyle/>
          <a:p>
            <a:pPr algn="l" eaLnBrk="1" hangingPunct="1"/>
            <a:r>
              <a:rPr kumimoji="1" lang="zh-CN" altLang="en-US" sz="2800" kern="0" dirty="0">
                <a:solidFill>
                  <a:srgbClr val="0000FF"/>
                </a:solidFill>
                <a:latin typeface="+mn-ea"/>
                <a:cs typeface="+mj-cs"/>
                <a:sym typeface="+mn-ea"/>
              </a:rPr>
              <a:t>二、研究方法及创新</a:t>
            </a:r>
            <a:r>
              <a:rPr kumimoji="1" lang="en-US" altLang="zh-CN" sz="2800" kern="0" dirty="0">
                <a:solidFill>
                  <a:srgbClr val="0000FF"/>
                </a:solidFill>
                <a:latin typeface="+mn-ea"/>
                <a:cs typeface="+mj-cs"/>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1"/>
          <a:stretch>
            <a:fillRect/>
          </a:stretch>
        </p:blipFill>
        <p:spPr>
          <a:xfrm>
            <a:off x="10020300" y="286385"/>
            <a:ext cx="1744980" cy="424815"/>
          </a:xfrm>
          <a:prstGeom prst="rect">
            <a:avLst/>
          </a:prstGeom>
        </p:spPr>
      </p:pic>
      <p:sp>
        <p:nvSpPr>
          <p:cNvPr id="7" name="文本框 6"/>
          <p:cNvSpPr txBox="1"/>
          <p:nvPr>
            <p:custDataLst>
              <p:tags r:id="rId5"/>
            </p:custDataLst>
          </p:nvPr>
        </p:nvSpPr>
        <p:spPr>
          <a:xfrm>
            <a:off x="1316355" y="1023620"/>
            <a:ext cx="8703945" cy="4661535"/>
          </a:xfrm>
          <a:prstGeom prst="rect">
            <a:avLst/>
          </a:prstGeom>
          <a:noFill/>
        </p:spPr>
        <p:txBody>
          <a:bodyPr wrap="square" rtlCol="0">
            <a:spAutoFit/>
          </a:bodyPr>
          <a:lstStyle/>
          <a:p>
            <a:pPr indent="0" fontAlgn="auto">
              <a:lnSpc>
                <a:spcPct val="150000"/>
              </a:lnSpc>
              <a:buFont typeface="+mj-lt"/>
              <a:buNone/>
            </a:pPr>
            <a:r>
              <a:rPr kumimoji="1" lang="zh-CN" altLang="en-US" b="1" kern="0" noProof="0" dirty="0">
                <a:ln>
                  <a:noFill/>
                </a:ln>
                <a:solidFill>
                  <a:srgbClr val="0000FF"/>
                </a:solidFill>
                <a:effectLst/>
                <a:uLnTx/>
                <a:uFillTx/>
                <a:ea typeface="宋体" panose="02010600030101010101" pitchFamily="2" charset="-122"/>
                <a:sym typeface="+mn-ea"/>
              </a:rPr>
              <a:t>研究总体方案：</a:t>
            </a:r>
            <a:r>
              <a:rPr kumimoji="1" lang="zh-CN" altLang="en-US" kern="0" noProof="0" dirty="0">
                <a:ln>
                  <a:noFill/>
                </a:ln>
                <a:effectLst/>
                <a:uLnTx/>
                <a:uFillTx/>
                <a:ea typeface="宋体" panose="02010600030101010101" pitchFamily="2" charset="-122"/>
                <a:sym typeface="+mn-ea"/>
              </a:rPr>
              <a:t>利用声卡以MATLAB语言及其信号处理工具箱为平台，结合数字信号的分析处理进行基于声卡的信号采集与信号处理的典型案例库设计的初步开发，分别对数据采集、稳态数据信号处理和语音信号处理三个模块进行设计。</a:t>
            </a:r>
          </a:p>
          <a:p>
            <a:pPr lvl="0" indent="0" fontAlgn="auto">
              <a:lnSpc>
                <a:spcPct val="150000"/>
              </a:lnSpc>
              <a:buFont typeface="+mj-lt"/>
              <a:buNone/>
            </a:pPr>
            <a:r>
              <a:rPr kumimoji="1" lang="zh-CN" altLang="en-US" b="1" kern="0" noProof="0" dirty="0">
                <a:ln>
                  <a:noFill/>
                </a:ln>
                <a:solidFill>
                  <a:srgbClr val="0000FF"/>
                </a:solidFill>
                <a:effectLst/>
                <a:uLnTx/>
                <a:uFillTx/>
                <a:ea typeface="宋体" panose="02010600030101010101" pitchFamily="2" charset="-122"/>
                <a:sym typeface="+mn-ea"/>
              </a:rPr>
              <a:t>研究具体方案：</a:t>
            </a:r>
            <a:r>
              <a:rPr kumimoji="1" lang="zh-CN" altLang="en-US" b="1" kern="0" noProof="0" dirty="0">
                <a:ln>
                  <a:noFill/>
                </a:ln>
                <a:effectLst/>
                <a:uLnTx/>
                <a:uFillTx/>
                <a:ea typeface="宋体" panose="02010600030101010101" pitchFamily="2" charset="-122"/>
                <a:sym typeface="+mn-ea"/>
              </a:rPr>
              <a:t>（</a:t>
            </a:r>
            <a:r>
              <a:rPr kumimoji="1" lang="en-US" altLang="zh-CN" b="1" kern="0" noProof="0" dirty="0">
                <a:ln>
                  <a:noFill/>
                </a:ln>
                <a:effectLst/>
                <a:uLnTx/>
                <a:uFillTx/>
                <a:ea typeface="宋体" panose="02010600030101010101" pitchFamily="2" charset="-122"/>
                <a:sym typeface="+mn-ea"/>
              </a:rPr>
              <a:t>1</a:t>
            </a:r>
            <a:r>
              <a:rPr kumimoji="1" lang="zh-CN" altLang="en-US" b="1" kern="0" noProof="0" dirty="0">
                <a:ln>
                  <a:noFill/>
                </a:ln>
                <a:effectLst/>
                <a:uLnTx/>
                <a:uFillTx/>
                <a:ea typeface="宋体" panose="02010600030101010101" pitchFamily="2" charset="-122"/>
                <a:sym typeface="+mn-ea"/>
              </a:rPr>
              <a:t>）数据采集模块：</a:t>
            </a:r>
            <a:r>
              <a:rPr kumimoji="1" lang="zh-CN" altLang="en-US" kern="0" noProof="0" dirty="0">
                <a:ln>
                  <a:noFill/>
                </a:ln>
                <a:effectLst/>
                <a:uLnTx/>
                <a:uFillTx/>
                <a:ea typeface="宋体" panose="02010600030101010101" pitchFamily="2" charset="-122"/>
                <a:sym typeface="+mn-ea"/>
              </a:rPr>
              <a:t>该模块基于声卡设计，包括采样率设置、数据存储及波形显示等功能。该模块负责从声卡中采集数据，并将其存储和显示。</a:t>
            </a:r>
          </a:p>
          <a:p>
            <a:pPr lvl="0" indent="0" fontAlgn="auto">
              <a:lnSpc>
                <a:spcPct val="150000"/>
              </a:lnSpc>
              <a:buFont typeface="+mj-lt"/>
              <a:buNone/>
            </a:pPr>
            <a:r>
              <a:rPr kumimoji="1" lang="zh-CN" altLang="en-US" b="1" kern="0" noProof="0" dirty="0">
                <a:ln>
                  <a:noFill/>
                </a:ln>
                <a:effectLst/>
                <a:uLnTx/>
                <a:uFillTx/>
                <a:ea typeface="宋体" panose="02010600030101010101" pitchFamily="2" charset="-122"/>
                <a:sym typeface="+mn-ea"/>
              </a:rPr>
              <a:t>（</a:t>
            </a:r>
            <a:r>
              <a:rPr kumimoji="1" lang="en-US" altLang="zh-CN" b="1" kern="0" noProof="0" dirty="0">
                <a:ln>
                  <a:noFill/>
                </a:ln>
                <a:effectLst/>
                <a:uLnTx/>
                <a:uFillTx/>
                <a:ea typeface="宋体" panose="02010600030101010101" pitchFamily="2" charset="-122"/>
                <a:sym typeface="+mn-ea"/>
              </a:rPr>
              <a:t>2</a:t>
            </a:r>
            <a:r>
              <a:rPr kumimoji="1" lang="zh-CN" altLang="en-US" b="1" kern="0" noProof="0" dirty="0">
                <a:ln>
                  <a:noFill/>
                </a:ln>
                <a:effectLst/>
                <a:uLnTx/>
                <a:uFillTx/>
                <a:ea typeface="宋体" panose="02010600030101010101" pitchFamily="2" charset="-122"/>
                <a:sym typeface="+mn-ea"/>
              </a:rPr>
              <a:t>）数据信号处理模块：</a:t>
            </a:r>
            <a:r>
              <a:rPr kumimoji="1" lang="zh-CN" altLang="en-US" kern="0" noProof="0" dirty="0">
                <a:ln>
                  <a:noFill/>
                </a:ln>
                <a:effectLst/>
                <a:uLnTx/>
                <a:uFillTx/>
                <a:ea typeface="宋体" panose="02010600030101010101" pitchFamily="2" charset="-122"/>
                <a:sym typeface="+mn-ea"/>
              </a:rPr>
              <a:t>该模块负责常用信号的生成，包括正弦波、方波和三角波，并对这些信号进行数字滤波、周期计算、峰值和有效值计算等处理。此模块旨在为用户提供常用信号的生成，并对稳态数据信号进行计算。</a:t>
            </a:r>
          </a:p>
          <a:p>
            <a:pPr lvl="0" indent="0" fontAlgn="auto">
              <a:lnSpc>
                <a:spcPct val="150000"/>
              </a:lnSpc>
              <a:buFont typeface="+mj-lt"/>
              <a:buNone/>
            </a:pPr>
            <a:r>
              <a:rPr kumimoji="1" lang="zh-CN" altLang="en-US" b="1" kern="0" noProof="0" dirty="0">
                <a:ln>
                  <a:noFill/>
                </a:ln>
                <a:effectLst/>
                <a:uLnTx/>
                <a:uFillTx/>
                <a:ea typeface="宋体" panose="02010600030101010101" pitchFamily="2" charset="-122"/>
                <a:sym typeface="+mn-ea"/>
              </a:rPr>
              <a:t>（</a:t>
            </a:r>
            <a:r>
              <a:rPr kumimoji="1" lang="en-US" altLang="zh-CN" b="1" kern="0" noProof="0" dirty="0">
                <a:ln>
                  <a:noFill/>
                </a:ln>
                <a:effectLst/>
                <a:uLnTx/>
                <a:uFillTx/>
                <a:ea typeface="宋体" panose="02010600030101010101" pitchFamily="2" charset="-122"/>
                <a:sym typeface="+mn-ea"/>
              </a:rPr>
              <a:t>3</a:t>
            </a:r>
            <a:r>
              <a:rPr kumimoji="1" lang="zh-CN" altLang="en-US" b="1" kern="0" noProof="0" dirty="0">
                <a:ln>
                  <a:noFill/>
                </a:ln>
                <a:effectLst/>
                <a:uLnTx/>
                <a:uFillTx/>
                <a:ea typeface="宋体" panose="02010600030101010101" pitchFamily="2" charset="-122"/>
                <a:sym typeface="+mn-ea"/>
              </a:rPr>
              <a:t>）语音信号处理模块：</a:t>
            </a:r>
            <a:r>
              <a:rPr kumimoji="1" lang="zh-CN" altLang="en-US" kern="0" noProof="0" dirty="0">
                <a:ln>
                  <a:noFill/>
                </a:ln>
                <a:effectLst/>
                <a:uLnTx/>
                <a:uFillTx/>
                <a:ea typeface="宋体" panose="02010600030101010101" pitchFamily="2" charset="-122"/>
                <a:sym typeface="+mn-ea"/>
              </a:rPr>
              <a:t>该模块包括数字滤波、端点检测、短时傅里叶变换（STFT）、梅尔频率倒谱系数（MFCC）和线性预测倒谱系数（LPCC）模块设计。该模块负责对采集到的语音信号进行处理。</a:t>
            </a:r>
          </a:p>
        </p:txBody>
      </p:sp>
      <p:sp>
        <p:nvSpPr>
          <p:cNvPr id="3" name="灯片编号占位符 2"/>
          <p:cNvSpPr>
            <a:spLocks noGrp="1"/>
          </p:cNvSpPr>
          <p:nvPr>
            <p:ph type="sldNum" sz="quarter" idx="12"/>
          </p:nvPr>
        </p:nvSpPr>
        <p:spPr/>
        <p:txBody>
          <a:bodyPr/>
          <a:lstStyle/>
          <a:p>
            <a:fld id="{565CE74E-AB26-4998-AD42-012C4C1AD076}" type="slidenum">
              <a:rPr lang="zh-CN" altLang="en-US" smtClean="0"/>
              <a:t>8</a:t>
            </a:fld>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rot="10800000">
            <a:off x="0" y="0"/>
            <a:ext cx="1623462" cy="1564105"/>
            <a:chOff x="10568538" y="5293895"/>
            <a:chExt cx="1623462" cy="1564105"/>
          </a:xfrm>
        </p:grpSpPr>
        <p:pic>
          <p:nvPicPr>
            <p:cNvPr id="26" name="图片 25"/>
            <p:cNvPicPr>
              <a:picLocks noChangeAspect="1"/>
            </p:cNvPicPr>
            <p:nvPr>
              <p:custDataLst>
                <p:tags r:id="rId6"/>
              </p:custDataLst>
            </p:nvPr>
          </p:nvPicPr>
          <p:blipFill rotWithShape="1">
            <a:blip r:embed="rId10">
              <a:extLst>
                <a:ext uri="{28A0092B-C50C-407E-A947-70E740481C1C}">
                  <a14:useLocalDpi xmlns:a14="http://schemas.microsoft.com/office/drawing/2010/main" val="0"/>
                </a:ext>
              </a:extLst>
            </a:blip>
            <a:srcRect l="36859" t="36246" r="45239" b="32264"/>
            <a:stretch>
              <a:fillRect/>
            </a:stretch>
          </p:blipFill>
          <p:spPr>
            <a:xfrm flipV="1">
              <a:off x="10568538" y="5300238"/>
              <a:ext cx="1623461" cy="1557759"/>
            </a:xfrm>
            <a:prstGeom prst="rect">
              <a:avLst/>
            </a:prstGeom>
          </p:spPr>
        </p:pic>
        <p:sp>
          <p:nvSpPr>
            <p:cNvPr id="27" name="矩形 26"/>
            <p:cNvSpPr/>
            <p:nvPr>
              <p:custDataLst>
                <p:tags r:id="rId7"/>
              </p:custDataLst>
            </p:nvPr>
          </p:nvSpPr>
          <p:spPr>
            <a:xfrm>
              <a:off x="10568539" y="5293895"/>
              <a:ext cx="1623461" cy="1564105"/>
            </a:xfrm>
            <a:prstGeom prst="rect">
              <a:avLst/>
            </a:prstGeom>
            <a:gradFill flip="none" rotWithShape="1">
              <a:gsLst>
                <a:gs pos="0">
                  <a:schemeClr val="bg1"/>
                </a:gs>
                <a:gs pos="100000">
                  <a:schemeClr val="bg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1" name="矩形 50"/>
          <p:cNvSpPr/>
          <p:nvPr>
            <p:custDataLst>
              <p:tags r:id="rId1"/>
            </p:custDataLst>
          </p:nvPr>
        </p:nvSpPr>
        <p:spPr>
          <a:xfrm>
            <a:off x="1282483" y="286405"/>
            <a:ext cx="7167347" cy="523220"/>
          </a:xfrm>
          <a:prstGeom prst="rect">
            <a:avLst/>
          </a:prstGeom>
          <a:noFill/>
          <a:ln>
            <a:noFill/>
          </a:ln>
        </p:spPr>
        <p:txBody>
          <a:bodyPr wrap="none">
            <a:spAutoFit/>
          </a:bodyPr>
          <a:lstStyle/>
          <a:p>
            <a:pPr algn="l" eaLnBrk="1" hangingPunct="1"/>
            <a:r>
              <a:rPr kumimoji="1" lang="zh-CN" altLang="en-US" sz="2800" kern="0" dirty="0">
                <a:solidFill>
                  <a:srgbClr val="0000FF"/>
                </a:solidFill>
                <a:latin typeface="+mn-ea"/>
                <a:cs typeface="+mj-cs"/>
                <a:sym typeface="+mn-ea"/>
              </a:rPr>
              <a:t>二、研究方法及创新</a:t>
            </a:r>
            <a:r>
              <a:rPr kumimoji="1" lang="en-US" altLang="zh-CN" sz="2800" kern="0" dirty="0">
                <a:solidFill>
                  <a:srgbClr val="0000FF"/>
                </a:solidFill>
                <a:latin typeface="+mn-ea"/>
                <a:cs typeface="+mj-cs"/>
                <a:sym typeface="+mn-ea"/>
              </a:rPr>
              <a:t>|</a:t>
            </a:r>
            <a:r>
              <a:rPr kumimoji="1" lang="zh-CN" altLang="en-US" sz="1600" kern="0" noProof="0" dirty="0">
                <a:ln>
                  <a:noFill/>
                </a:ln>
                <a:solidFill>
                  <a:srgbClr val="0000FF"/>
                </a:solidFill>
                <a:effectLst/>
                <a:uLnTx/>
                <a:uFillTx/>
                <a:ea typeface="宋体" panose="02010600030101010101" pitchFamily="2" charset="-122"/>
                <a:sym typeface="+mn-ea"/>
              </a:rPr>
              <a:t>基于</a:t>
            </a:r>
            <a:r>
              <a:rPr kumimoji="1" lang="en-US" altLang="zh-CN" sz="1600" kern="0" noProof="0" dirty="0">
                <a:ln>
                  <a:noFill/>
                </a:ln>
                <a:solidFill>
                  <a:srgbClr val="0000FF"/>
                </a:solidFill>
                <a:effectLst/>
                <a:uLnTx/>
                <a:uFillTx/>
                <a:ea typeface="宋体" panose="02010600030101010101" pitchFamily="2" charset="-122"/>
                <a:sym typeface="+mn-ea"/>
              </a:rPr>
              <a:t>STM32</a:t>
            </a:r>
            <a:r>
              <a:rPr kumimoji="1" lang="zh-CN" altLang="en-US" sz="1600" kern="0" noProof="0" dirty="0">
                <a:ln>
                  <a:noFill/>
                </a:ln>
                <a:solidFill>
                  <a:srgbClr val="0000FF"/>
                </a:solidFill>
                <a:effectLst/>
                <a:uLnTx/>
                <a:uFillTx/>
                <a:ea typeface="宋体" panose="02010600030101010101" pitchFamily="2" charset="-122"/>
                <a:sym typeface="+mn-ea"/>
              </a:rPr>
              <a:t>的智能温室大棚控制系统设计</a:t>
            </a:r>
            <a:endParaRPr kumimoji="1" lang="en-US" altLang="zh-CN" sz="1600" kern="0" dirty="0">
              <a:solidFill>
                <a:srgbClr val="0000FF"/>
              </a:solidFill>
              <a:latin typeface="+mn-ea"/>
              <a:ea typeface="字魂58号-创中黑-Regular" panose="00000500000000000000" pitchFamily="2" charset="-122"/>
              <a:cs typeface="+mj-cs"/>
              <a:sym typeface="+mn-ea"/>
            </a:endParaRPr>
          </a:p>
        </p:txBody>
      </p:sp>
      <p:cxnSp>
        <p:nvCxnSpPr>
          <p:cNvPr id="52" name="直接连接符 51"/>
          <p:cNvCxnSpPr/>
          <p:nvPr>
            <p:custDataLst>
              <p:tags r:id="rId2"/>
            </p:custDataLst>
          </p:nvPr>
        </p:nvCxnSpPr>
        <p:spPr>
          <a:xfrm>
            <a:off x="1282483" y="800099"/>
            <a:ext cx="10034804" cy="0"/>
          </a:xfrm>
          <a:prstGeom prst="line">
            <a:avLst/>
          </a:prstGeom>
          <a:ln>
            <a:solidFill>
              <a:srgbClr val="122171"/>
            </a:solidFill>
          </a:ln>
        </p:spPr>
        <p:style>
          <a:lnRef idx="1">
            <a:schemeClr val="accent1"/>
          </a:lnRef>
          <a:fillRef idx="0">
            <a:schemeClr val="accent1"/>
          </a:fillRef>
          <a:effectRef idx="0">
            <a:schemeClr val="accent1"/>
          </a:effectRef>
          <a:fontRef idx="minor">
            <a:schemeClr val="tx1"/>
          </a:fontRef>
        </p:style>
      </p:cxnSp>
      <p:sp>
        <p:nvSpPr>
          <p:cNvPr id="2" name="圆: 空心 1"/>
          <p:cNvSpPr/>
          <p:nvPr>
            <p:custDataLst>
              <p:tags r:id="rId3"/>
            </p:custDataLst>
          </p:nvPr>
        </p:nvSpPr>
        <p:spPr>
          <a:xfrm>
            <a:off x="874712" y="368299"/>
            <a:ext cx="441326" cy="441326"/>
          </a:xfrm>
          <a:prstGeom prst="donut">
            <a:avLst/>
          </a:prstGeom>
          <a:solidFill>
            <a:srgbClr val="345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4" name="图片 3" descr="2安建大校徽校名标准色透明底"/>
          <p:cNvPicPr>
            <a:picLocks noChangeAspect="1"/>
          </p:cNvPicPr>
          <p:nvPr>
            <p:custDataLst>
              <p:tags r:id="rId4"/>
            </p:custDataLst>
          </p:nvPr>
        </p:nvPicPr>
        <p:blipFill>
          <a:blip r:embed="rId11"/>
          <a:stretch>
            <a:fillRect/>
          </a:stretch>
        </p:blipFill>
        <p:spPr>
          <a:xfrm>
            <a:off x="10020300" y="286385"/>
            <a:ext cx="1744980" cy="424815"/>
          </a:xfrm>
          <a:prstGeom prst="rect">
            <a:avLst/>
          </a:prstGeom>
        </p:spPr>
      </p:pic>
      <p:sp>
        <p:nvSpPr>
          <p:cNvPr id="7" name="文本框 6"/>
          <p:cNvSpPr txBox="1"/>
          <p:nvPr>
            <p:custDataLst>
              <p:tags r:id="rId5"/>
            </p:custDataLst>
          </p:nvPr>
        </p:nvSpPr>
        <p:spPr>
          <a:xfrm>
            <a:off x="1316355" y="1023620"/>
            <a:ext cx="8703945" cy="3830955"/>
          </a:xfrm>
          <a:prstGeom prst="rect">
            <a:avLst/>
          </a:prstGeom>
          <a:noFill/>
        </p:spPr>
        <p:txBody>
          <a:bodyPr wrap="square" rtlCol="0">
            <a:spAutoFit/>
          </a:bodyPr>
          <a:lstStyle/>
          <a:p>
            <a:pPr indent="0" fontAlgn="auto">
              <a:lnSpc>
                <a:spcPct val="150000"/>
              </a:lnSpc>
              <a:buFont typeface="+mj-lt"/>
              <a:buNone/>
            </a:pPr>
            <a:r>
              <a:rPr kumimoji="1" lang="zh-CN" altLang="en-US" b="1" kern="0" noProof="0" dirty="0">
                <a:ln>
                  <a:noFill/>
                </a:ln>
                <a:solidFill>
                  <a:srgbClr val="0000FF"/>
                </a:solidFill>
                <a:effectLst/>
                <a:uLnTx/>
                <a:uFillTx/>
                <a:ea typeface="宋体" panose="02010600030101010101" pitchFamily="2" charset="-122"/>
                <a:sym typeface="+mn-ea"/>
              </a:rPr>
              <a:t>研究创新之处：</a:t>
            </a:r>
          </a:p>
          <a:p>
            <a:pPr indent="0" fontAlgn="auto">
              <a:lnSpc>
                <a:spcPct val="150000"/>
              </a:lnSpc>
              <a:buFont typeface="+mj-lt"/>
              <a:buNone/>
            </a:pPr>
            <a:r>
              <a:rPr kumimoji="1" lang="zh-CN" altLang="en-US" kern="0" noProof="0" dirty="0">
                <a:ln>
                  <a:noFill/>
                </a:ln>
                <a:effectLst/>
                <a:uLnTx/>
                <a:uFillTx/>
                <a:ea typeface="宋体" panose="02010600030101010101" pitchFamily="2" charset="-122"/>
                <a:sym typeface="+mn-ea"/>
              </a:rPr>
              <a:t>1)利用常见的PC声卡进行数据采集和信号处理，降低了实验成本，提高了实验的可操作性。</a:t>
            </a:r>
          </a:p>
          <a:p>
            <a:pPr indent="0" fontAlgn="auto">
              <a:lnSpc>
                <a:spcPct val="150000"/>
              </a:lnSpc>
              <a:buFont typeface="+mj-lt"/>
              <a:buNone/>
            </a:pPr>
            <a:r>
              <a:rPr kumimoji="1" lang="zh-CN" altLang="en-US" kern="0" noProof="0" dirty="0">
                <a:ln>
                  <a:noFill/>
                </a:ln>
                <a:effectLst/>
                <a:uLnTx/>
                <a:uFillTx/>
                <a:ea typeface="宋体" panose="02010600030101010101" pitchFamily="2" charset="-122"/>
                <a:sym typeface="+mn-ea"/>
              </a:rPr>
              <a:t>2)基于MATLAB语言及其信号处理工具箱，开发了一套完整的数据采集和信号处理系统，具有较强的通用性和可扩展性。</a:t>
            </a:r>
          </a:p>
          <a:p>
            <a:pPr indent="0" fontAlgn="auto">
              <a:lnSpc>
                <a:spcPct val="150000"/>
              </a:lnSpc>
              <a:buFont typeface="+mj-lt"/>
              <a:buNone/>
            </a:pPr>
            <a:r>
              <a:rPr kumimoji="1" lang="zh-CN" altLang="en-US" kern="0" noProof="0" dirty="0">
                <a:ln>
                  <a:noFill/>
                </a:ln>
                <a:effectLst/>
                <a:uLnTx/>
                <a:uFillTx/>
                <a:ea typeface="宋体" panose="02010600030101010101" pitchFamily="2" charset="-122"/>
                <a:sym typeface="+mn-ea"/>
              </a:rPr>
              <a:t>3)在数据采集和信号处理方面都有一定的创新性，如采样率设置、数据存储、波形显示、数字滤波、周期计算、峰值、有效值计算等。</a:t>
            </a:r>
          </a:p>
          <a:p>
            <a:pPr indent="0" fontAlgn="auto">
              <a:lnSpc>
                <a:spcPct val="150000"/>
              </a:lnSpc>
              <a:buFont typeface="+mj-lt"/>
              <a:buNone/>
            </a:pPr>
            <a:r>
              <a:rPr kumimoji="1" lang="zh-CN" altLang="en-US" kern="0" noProof="0" dirty="0">
                <a:ln>
                  <a:noFill/>
                </a:ln>
                <a:effectLst/>
                <a:uLnTx/>
                <a:uFillTx/>
                <a:ea typeface="宋体" panose="02010600030101010101" pitchFamily="2" charset="-122"/>
                <a:sym typeface="+mn-ea"/>
              </a:rPr>
              <a:t>4)设计了语音信号处理模块，包括端点检测、STFT、MFCC、LPCC等，为语音信号分析提供了新的思路和方法。</a:t>
            </a:r>
          </a:p>
        </p:txBody>
      </p:sp>
      <p:sp>
        <p:nvSpPr>
          <p:cNvPr id="3" name="灯片编号占位符 2"/>
          <p:cNvSpPr>
            <a:spLocks noGrp="1"/>
          </p:cNvSpPr>
          <p:nvPr>
            <p:ph type="sldNum" sz="quarter" idx="12"/>
          </p:nvPr>
        </p:nvSpPr>
        <p:spPr/>
        <p:txBody>
          <a:bodyPr/>
          <a:lstStyle/>
          <a:p>
            <a:fld id="{565CE74E-AB26-4998-AD42-012C4C1AD076}" type="slidenum">
              <a:rPr lang="zh-CN" altLang="en-US" smtClean="0"/>
              <a:t>9</a:t>
            </a:fld>
            <a:endParaRPr lang="zh-CN" altLang="en-US"/>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jBiMTYzN2E5MmFmZDNjYjViNzVkYWRjOWMyZTllNTkifQ=="/>
  <p:tag name="KSO_WPP_MARK_KEY" val="b187ac10-e4be-4ccd-9ab4-e8339c8c7ab3"/>
</p:tagLst>
</file>

<file path=ppt/tags/tag1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10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10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1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1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1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453.163779527559,&quot;width&quot;:2556.631496062992}"/>
  <p:tag name="KSO_WM_BEAUTIFY_FLAG" val=""/>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1215</Words>
  <Application>Microsoft Office PowerPoint</Application>
  <PresentationFormat>宽屏</PresentationFormat>
  <Paragraphs>101</Paragraphs>
  <Slides>26</Slides>
  <Notes>26</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26</vt:i4>
      </vt:variant>
    </vt:vector>
  </HeadingPairs>
  <TitlesOfParts>
    <vt:vector size="34" baseType="lpstr">
      <vt:lpstr>思源黑体 CN Normal</vt:lpstr>
      <vt:lpstr>思源黑体 CN Regular</vt:lpstr>
      <vt:lpstr>宋体</vt:lpstr>
      <vt:lpstr>字魂31号-凝宋</vt:lpstr>
      <vt:lpstr>字魂58号-创中黑-Regular</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天晴</dc:creator>
  <cp:lastModifiedBy>志豪 年</cp:lastModifiedBy>
  <cp:revision>67</cp:revision>
  <dcterms:created xsi:type="dcterms:W3CDTF">2023-05-13T07:05:00Z</dcterms:created>
  <dcterms:modified xsi:type="dcterms:W3CDTF">2024-04-21T07:35:31Z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7648D9C696B4489C9BC2BC3D61F56BB8_12</vt:lpwstr>
  </property>
  <property fmtid="{D5CDD505-2E9C-101B-9397-08002B2CF9AE}" pid="3" name="KSOProductBuildVer">
    <vt:lpwstr>2052-11.1.0.14309</vt:lpwstr>
  </property>
</Properties>
</file>

<file path=docProps/thumbnail.jpeg>
</file>